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Oswald Regular"/>
      <p:regular r:id="rId65"/>
      <p:bold r:id="rId66"/>
    </p:embeddedFont>
    <p:embeddedFont>
      <p:font typeface="Playfair Display"/>
      <p:regular r:id="rId67"/>
      <p:bold r:id="rId68"/>
      <p:italic r:id="rId69"/>
      <p:boldItalic r:id="rId70"/>
    </p:embeddedFont>
    <p:embeddedFont>
      <p:font typeface="Montserrat"/>
      <p:regular r:id="rId71"/>
      <p:bold r:id="rId72"/>
      <p:italic r:id="rId73"/>
      <p:boldItalic r:id="rId74"/>
    </p:embeddedFont>
    <p:embeddedFont>
      <p:font typeface="Oswald"/>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Hannah Galbraith"/>
  <p:cmAuthor clrIdx="1" id="1" initials="" lastIdx="1" name="Trina Rutz"/>
  <p:cmAuthor clrIdx="2" id="2" initials="" lastIdx="2" name="Chad Tolle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italic.fntdata"/><Relationship Id="rId72" Type="http://schemas.openxmlformats.org/officeDocument/2006/relationships/font" Target="fonts/Montserrat-bold.fntdata"/><Relationship Id="rId31" Type="http://schemas.openxmlformats.org/officeDocument/2006/relationships/slide" Target="slides/slide25.xml"/><Relationship Id="rId75" Type="http://schemas.openxmlformats.org/officeDocument/2006/relationships/font" Target="fonts/Oswald-regular.fntdata"/><Relationship Id="rId30" Type="http://schemas.openxmlformats.org/officeDocument/2006/relationships/slide" Target="slides/slide24.xml"/><Relationship Id="rId74" Type="http://schemas.openxmlformats.org/officeDocument/2006/relationships/font" Target="fonts/Montserrat-boldItalic.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Oswald-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ontserrat-regular.fntdata"/><Relationship Id="rId70" Type="http://schemas.openxmlformats.org/officeDocument/2006/relationships/font" Target="fonts/PlayfairDisplay-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OswaldRegular-bold.fntdata"/><Relationship Id="rId21" Type="http://schemas.openxmlformats.org/officeDocument/2006/relationships/slide" Target="slides/slide15.xml"/><Relationship Id="rId65" Type="http://schemas.openxmlformats.org/officeDocument/2006/relationships/font" Target="fonts/OswaldRegular-regular.fntdata"/><Relationship Id="rId24" Type="http://schemas.openxmlformats.org/officeDocument/2006/relationships/slide" Target="slides/slide18.xml"/><Relationship Id="rId68" Type="http://schemas.openxmlformats.org/officeDocument/2006/relationships/font" Target="fonts/PlayfairDisplay-bold.fntdata"/><Relationship Id="rId23" Type="http://schemas.openxmlformats.org/officeDocument/2006/relationships/slide" Target="slides/slide17.xml"/><Relationship Id="rId67" Type="http://schemas.openxmlformats.org/officeDocument/2006/relationships/font" Target="fonts/PlayfairDisplay-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layfairDisplay-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7-03T17:23:10.468">
    <p:pos x="6000" y="0"/>
    <p:text>Please feel free to change the theme/title/subtitle if you want. Just wanted to get the slide deck going.</p:text>
  </p:cm>
  <p:cm authorId="1" idx="1" dt="2019-07-03T05:19:14.800">
    <p:pos x="6000" y="0"/>
    <p:text>Personally I love that subtitle</p:text>
  </p:cm>
  <p:cm authorId="2" idx="1" dt="2019-07-03T16:19:25.063">
    <p:pos x="6000" y="0"/>
    <p:text>ditto</p:text>
  </p:cm>
  <p:cm authorId="0" idx="2" dt="2019-07-03T17:23:10.468">
    <p:pos x="6000" y="0"/>
    <p:tex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 dt="2019-07-09T04:01:32.126">
    <p:pos x="196" y="710"/>
    <p:text>Is this the proper phrasing?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5d11ee6cd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5d11ee6cd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ce9c6e97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ce9c6e97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ce9c6e97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ce9c6e97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ce9c6e97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ce9c6e97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ce9c6e97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ce9c6e97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d0958cf1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d0958cf1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ce9c6e97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ce9c6e97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d06d6cc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d06d6cc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d06d6ccb9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d06d6ccb9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d06d6cc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d06d6cc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d06d6cc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d06d6cc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d06d6ccb9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d06d6ccb9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d06d6ccb9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d06d6ccb9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d06d6ccb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d06d6ccb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d06d6ccb9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d06d6ccb9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d06d6ccb9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d06d6ccb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ce9c6e97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ce9c6e97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cfca25d2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cfca25d2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cfca25d2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cfca25d2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cfca25d2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cfca25d2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cfca25d2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cfca25d2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ce9c6e97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ce9c6e97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d0c2abae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d0c2abae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d0c2abae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d0c2abae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cfca25d2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cfca25d2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d0c2abae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d0c2abae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d0c2abae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d0c2abae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d0c2abaef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d0c2abae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ce9c6e97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ce9c6e97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d11ee6cd0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d11ee6cd0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d11ee6cd0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d11ee6cd0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ce9c6e97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ce9c6e97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d0c2abaef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d0c2abaef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d091c51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d091c51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d091c51e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d091c51e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d091c51e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d091c51e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d091c51e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d091c51e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d091c51e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d091c51e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d091c51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d091c51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d091c51e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d091c51e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d091c51e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d091c51e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d0c2aba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d0c2aba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d091c51e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d091c51e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d0c2abaef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d0c2abaef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d091c51e8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d091c51e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d0c2abae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d0c2aba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d091c51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d091c51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d091c51e8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d091c51e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ce9c6e97a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ce9c6e97a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ce9c6e97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ce9c6e97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d0958cf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d0958cf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d06d6ccb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d06d6ccb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d0c2abae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d0c2abae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d0c2abaef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d0c2abaef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ce9c6e97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ce9c6e97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ce9c6e97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ce9c6e97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ce9c6e97a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ce9c6e97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0"/>
              <a:buFont typeface="Montserrat"/>
              <a:buNone/>
              <a:defRPr sz="14000">
                <a:latin typeface="Montserrat"/>
                <a:ea typeface="Montserrat"/>
                <a:cs typeface="Montserrat"/>
                <a:sym typeface="Montserrat"/>
              </a:defRPr>
            </a:lvl1pPr>
            <a:lvl2pPr lvl="1" rtl="0" algn="ctr">
              <a:spcBef>
                <a:spcPts val="0"/>
              </a:spcBef>
              <a:spcAft>
                <a:spcPts val="0"/>
              </a:spcAft>
              <a:buSzPts val="14000"/>
              <a:buFont typeface="Montserrat"/>
              <a:buNone/>
              <a:defRPr sz="14000">
                <a:latin typeface="Montserrat"/>
                <a:ea typeface="Montserrat"/>
                <a:cs typeface="Montserrat"/>
                <a:sym typeface="Montserrat"/>
              </a:defRPr>
            </a:lvl2pPr>
            <a:lvl3pPr lvl="2" rtl="0" algn="ctr">
              <a:spcBef>
                <a:spcPts val="0"/>
              </a:spcBef>
              <a:spcAft>
                <a:spcPts val="0"/>
              </a:spcAft>
              <a:buSzPts val="14000"/>
              <a:buFont typeface="Montserrat"/>
              <a:buNone/>
              <a:defRPr sz="14000">
                <a:latin typeface="Montserrat"/>
                <a:ea typeface="Montserrat"/>
                <a:cs typeface="Montserrat"/>
                <a:sym typeface="Montserrat"/>
              </a:defRPr>
            </a:lvl3pPr>
            <a:lvl4pPr lvl="3" rtl="0" algn="ctr">
              <a:spcBef>
                <a:spcPts val="0"/>
              </a:spcBef>
              <a:spcAft>
                <a:spcPts val="0"/>
              </a:spcAft>
              <a:buSzPts val="14000"/>
              <a:buFont typeface="Montserrat"/>
              <a:buNone/>
              <a:defRPr sz="14000">
                <a:latin typeface="Montserrat"/>
                <a:ea typeface="Montserrat"/>
                <a:cs typeface="Montserrat"/>
                <a:sym typeface="Montserrat"/>
              </a:defRPr>
            </a:lvl4pPr>
            <a:lvl5pPr lvl="4" rtl="0" algn="ctr">
              <a:spcBef>
                <a:spcPts val="0"/>
              </a:spcBef>
              <a:spcAft>
                <a:spcPts val="0"/>
              </a:spcAft>
              <a:buSzPts val="14000"/>
              <a:buFont typeface="Montserrat"/>
              <a:buNone/>
              <a:defRPr sz="14000">
                <a:latin typeface="Montserrat"/>
                <a:ea typeface="Montserrat"/>
                <a:cs typeface="Montserrat"/>
                <a:sym typeface="Montserrat"/>
              </a:defRPr>
            </a:lvl5pPr>
            <a:lvl6pPr lvl="5" rtl="0" algn="ctr">
              <a:spcBef>
                <a:spcPts val="0"/>
              </a:spcBef>
              <a:spcAft>
                <a:spcPts val="0"/>
              </a:spcAft>
              <a:buSzPts val="14000"/>
              <a:buFont typeface="Montserrat"/>
              <a:buNone/>
              <a:defRPr sz="14000">
                <a:latin typeface="Montserrat"/>
                <a:ea typeface="Montserrat"/>
                <a:cs typeface="Montserrat"/>
                <a:sym typeface="Montserrat"/>
              </a:defRPr>
            </a:lvl6pPr>
            <a:lvl7pPr lvl="6" rtl="0" algn="ctr">
              <a:spcBef>
                <a:spcPts val="0"/>
              </a:spcBef>
              <a:spcAft>
                <a:spcPts val="0"/>
              </a:spcAft>
              <a:buSzPts val="14000"/>
              <a:buFont typeface="Montserrat"/>
              <a:buNone/>
              <a:defRPr sz="14000">
                <a:latin typeface="Montserrat"/>
                <a:ea typeface="Montserrat"/>
                <a:cs typeface="Montserrat"/>
                <a:sym typeface="Montserrat"/>
              </a:defRPr>
            </a:lvl7pPr>
            <a:lvl8pPr lvl="7" rtl="0" algn="ctr">
              <a:spcBef>
                <a:spcPts val="0"/>
              </a:spcBef>
              <a:spcAft>
                <a:spcPts val="0"/>
              </a:spcAft>
              <a:buSzPts val="14000"/>
              <a:buFont typeface="Montserrat"/>
              <a:buNone/>
              <a:defRPr sz="14000">
                <a:latin typeface="Montserrat"/>
                <a:ea typeface="Montserrat"/>
                <a:cs typeface="Montserrat"/>
                <a:sym typeface="Montserrat"/>
              </a:defRPr>
            </a:lvl8pPr>
            <a:lvl9pPr lvl="8" rtl="0"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highlight>
                  <a:schemeClr val="dk1"/>
                </a:highlight>
              </a:defRPr>
            </a:lvl1pPr>
            <a:lvl2pPr indent="-317500" lvl="1" marL="914400" rtl="0" algn="ctr">
              <a:spcBef>
                <a:spcPts val="1600"/>
              </a:spcBef>
              <a:spcAft>
                <a:spcPts val="0"/>
              </a:spcAft>
              <a:buSzPts val="1400"/>
              <a:buChar char="○"/>
              <a:defRPr>
                <a:highlight>
                  <a:schemeClr val="dk1"/>
                </a:highlight>
              </a:defRPr>
            </a:lvl2pPr>
            <a:lvl3pPr indent="-317500" lvl="2" marL="1371600" rtl="0" algn="ctr">
              <a:spcBef>
                <a:spcPts val="1600"/>
              </a:spcBef>
              <a:spcAft>
                <a:spcPts val="0"/>
              </a:spcAft>
              <a:buSzPts val="1400"/>
              <a:buChar char="■"/>
              <a:defRPr>
                <a:highlight>
                  <a:schemeClr val="dk1"/>
                </a:highlight>
              </a:defRPr>
            </a:lvl3pPr>
            <a:lvl4pPr indent="-317500" lvl="3" marL="1828800" rtl="0" algn="ctr">
              <a:spcBef>
                <a:spcPts val="1600"/>
              </a:spcBef>
              <a:spcAft>
                <a:spcPts val="0"/>
              </a:spcAft>
              <a:buSzPts val="1400"/>
              <a:buChar char="●"/>
              <a:defRPr>
                <a:highlight>
                  <a:schemeClr val="dk1"/>
                </a:highlight>
              </a:defRPr>
            </a:lvl4pPr>
            <a:lvl5pPr indent="-317500" lvl="4" marL="2286000" rtl="0" algn="ctr">
              <a:spcBef>
                <a:spcPts val="1600"/>
              </a:spcBef>
              <a:spcAft>
                <a:spcPts val="0"/>
              </a:spcAft>
              <a:buSzPts val="1400"/>
              <a:buChar char="○"/>
              <a:defRPr>
                <a:highlight>
                  <a:schemeClr val="dk1"/>
                </a:highlight>
              </a:defRPr>
            </a:lvl5pPr>
            <a:lvl6pPr indent="-317500" lvl="5" marL="2743200" rtl="0" algn="ctr">
              <a:spcBef>
                <a:spcPts val="1600"/>
              </a:spcBef>
              <a:spcAft>
                <a:spcPts val="0"/>
              </a:spcAft>
              <a:buSzPts val="1400"/>
              <a:buChar char="■"/>
              <a:defRPr>
                <a:highlight>
                  <a:schemeClr val="dk1"/>
                </a:highlight>
              </a:defRPr>
            </a:lvl6pPr>
            <a:lvl7pPr indent="-317500" lvl="6" marL="3200400" rtl="0" algn="ctr">
              <a:spcBef>
                <a:spcPts val="1600"/>
              </a:spcBef>
              <a:spcAft>
                <a:spcPts val="0"/>
              </a:spcAft>
              <a:buSzPts val="1400"/>
              <a:buChar char="●"/>
              <a:defRPr>
                <a:highlight>
                  <a:schemeClr val="dk1"/>
                </a:highlight>
              </a:defRPr>
            </a:lvl7pPr>
            <a:lvl8pPr indent="-317500" lvl="7" marL="3657600" rtl="0" algn="ctr">
              <a:spcBef>
                <a:spcPts val="1600"/>
              </a:spcBef>
              <a:spcAft>
                <a:spcPts val="0"/>
              </a:spcAft>
              <a:buSzPts val="1400"/>
              <a:buChar char="○"/>
              <a:defRPr>
                <a:highlight>
                  <a:schemeClr val="dk1"/>
                </a:highlight>
              </a:defRPr>
            </a:lvl8pPr>
            <a:lvl9pPr indent="-317500" lvl="8" marL="4114800" rtl="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rtl="0"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highlight>
                  <a:schemeClr val="lt1"/>
                </a:highlight>
              </a:defRPr>
            </a:lvl1pPr>
            <a:lvl2pPr indent="-317500" lvl="1" marL="914400" rtl="0">
              <a:spcBef>
                <a:spcPts val="1600"/>
              </a:spcBef>
              <a:spcAft>
                <a:spcPts val="0"/>
              </a:spcAft>
              <a:buSzPts val="1400"/>
              <a:buChar char="○"/>
              <a:defRPr>
                <a:highlight>
                  <a:schemeClr val="lt1"/>
                </a:highlight>
              </a:defRPr>
            </a:lvl2pPr>
            <a:lvl3pPr indent="-317500" lvl="2" marL="1371600" rtl="0">
              <a:spcBef>
                <a:spcPts val="1600"/>
              </a:spcBef>
              <a:spcAft>
                <a:spcPts val="0"/>
              </a:spcAft>
              <a:buSzPts val="1400"/>
              <a:buChar char="■"/>
              <a:defRPr>
                <a:highlight>
                  <a:schemeClr val="lt1"/>
                </a:highlight>
              </a:defRPr>
            </a:lvl3pPr>
            <a:lvl4pPr indent="-317500" lvl="3" marL="1828800" rtl="0">
              <a:spcBef>
                <a:spcPts val="1600"/>
              </a:spcBef>
              <a:spcAft>
                <a:spcPts val="0"/>
              </a:spcAft>
              <a:buSzPts val="1400"/>
              <a:buChar char="●"/>
              <a:defRPr>
                <a:highlight>
                  <a:schemeClr val="lt1"/>
                </a:highlight>
              </a:defRPr>
            </a:lvl4pPr>
            <a:lvl5pPr indent="-317500" lvl="4" marL="2286000" rtl="0">
              <a:spcBef>
                <a:spcPts val="1600"/>
              </a:spcBef>
              <a:spcAft>
                <a:spcPts val="0"/>
              </a:spcAft>
              <a:buSzPts val="1400"/>
              <a:buChar char="○"/>
              <a:defRPr>
                <a:highlight>
                  <a:schemeClr val="lt1"/>
                </a:highlight>
              </a:defRPr>
            </a:lvl5pPr>
            <a:lvl6pPr indent="-317500" lvl="5" marL="2743200" rtl="0">
              <a:spcBef>
                <a:spcPts val="1600"/>
              </a:spcBef>
              <a:spcAft>
                <a:spcPts val="0"/>
              </a:spcAft>
              <a:buSzPts val="1400"/>
              <a:buChar char="■"/>
              <a:defRPr>
                <a:highlight>
                  <a:schemeClr val="lt1"/>
                </a:highlight>
              </a:defRPr>
            </a:lvl6pPr>
            <a:lvl7pPr indent="-317500" lvl="6" marL="3200400" rtl="0">
              <a:spcBef>
                <a:spcPts val="1600"/>
              </a:spcBef>
              <a:spcAft>
                <a:spcPts val="0"/>
              </a:spcAft>
              <a:buSzPts val="1400"/>
              <a:buChar char="●"/>
              <a:defRPr>
                <a:highlight>
                  <a:schemeClr val="lt1"/>
                </a:highlight>
              </a:defRPr>
            </a:lvl7pPr>
            <a:lvl8pPr indent="-317500" lvl="7" marL="3657600" rtl="0">
              <a:spcBef>
                <a:spcPts val="1600"/>
              </a:spcBef>
              <a:spcAft>
                <a:spcPts val="0"/>
              </a:spcAft>
              <a:buSzPts val="1400"/>
              <a:buChar char="○"/>
              <a:defRPr>
                <a:highlight>
                  <a:schemeClr val="lt1"/>
                </a:highlight>
              </a:defRPr>
            </a:lvl8pPr>
            <a:lvl9pPr indent="-317500" lvl="8" marL="4114800" rtl="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rtl="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Playfair Display"/>
                <a:ea typeface="Playfair Display"/>
                <a:cs typeface="Playfair Display"/>
                <a:sym typeface="Playfair Display"/>
              </a:defRPr>
            </a:lvl1pPr>
            <a:lvl2pPr lvl="1" rtl="0" algn="r">
              <a:buNone/>
              <a:defRPr sz="1000">
                <a:solidFill>
                  <a:schemeClr val="dk2"/>
                </a:solidFill>
                <a:latin typeface="Playfair Display"/>
                <a:ea typeface="Playfair Display"/>
                <a:cs typeface="Playfair Display"/>
                <a:sym typeface="Playfair Display"/>
              </a:defRPr>
            </a:lvl2pPr>
            <a:lvl3pPr lvl="2" rtl="0" algn="r">
              <a:buNone/>
              <a:defRPr sz="1000">
                <a:solidFill>
                  <a:schemeClr val="dk2"/>
                </a:solidFill>
                <a:latin typeface="Playfair Display"/>
                <a:ea typeface="Playfair Display"/>
                <a:cs typeface="Playfair Display"/>
                <a:sym typeface="Playfair Display"/>
              </a:defRPr>
            </a:lvl3pPr>
            <a:lvl4pPr lvl="3" rtl="0" algn="r">
              <a:buNone/>
              <a:defRPr sz="1000">
                <a:solidFill>
                  <a:schemeClr val="dk2"/>
                </a:solidFill>
                <a:latin typeface="Playfair Display"/>
                <a:ea typeface="Playfair Display"/>
                <a:cs typeface="Playfair Display"/>
                <a:sym typeface="Playfair Display"/>
              </a:defRPr>
            </a:lvl4pPr>
            <a:lvl5pPr lvl="4" rtl="0" algn="r">
              <a:buNone/>
              <a:defRPr sz="1000">
                <a:solidFill>
                  <a:schemeClr val="dk2"/>
                </a:solidFill>
                <a:latin typeface="Playfair Display"/>
                <a:ea typeface="Playfair Display"/>
                <a:cs typeface="Playfair Display"/>
                <a:sym typeface="Playfair Display"/>
              </a:defRPr>
            </a:lvl5pPr>
            <a:lvl6pPr lvl="5" rtl="0" algn="r">
              <a:buNone/>
              <a:defRPr sz="1000">
                <a:solidFill>
                  <a:schemeClr val="dk2"/>
                </a:solidFill>
                <a:latin typeface="Playfair Display"/>
                <a:ea typeface="Playfair Display"/>
                <a:cs typeface="Playfair Display"/>
                <a:sym typeface="Playfair Display"/>
              </a:defRPr>
            </a:lvl6pPr>
            <a:lvl7pPr lvl="6" rtl="0" algn="r">
              <a:buNone/>
              <a:defRPr sz="1000">
                <a:solidFill>
                  <a:schemeClr val="dk2"/>
                </a:solidFill>
                <a:latin typeface="Playfair Display"/>
                <a:ea typeface="Playfair Display"/>
                <a:cs typeface="Playfair Display"/>
                <a:sym typeface="Playfair Display"/>
              </a:defRPr>
            </a:lvl7pPr>
            <a:lvl8pPr lvl="7" rtl="0" algn="r">
              <a:buNone/>
              <a:defRPr sz="1000">
                <a:solidFill>
                  <a:schemeClr val="dk2"/>
                </a:solidFill>
                <a:latin typeface="Playfair Display"/>
                <a:ea typeface="Playfair Display"/>
                <a:cs typeface="Playfair Display"/>
                <a:sym typeface="Playfair Display"/>
              </a:defRPr>
            </a:lvl8pPr>
            <a:lvl9pPr lvl="8" rtl="0"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1.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fatml.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mugshots.com/US-Counties/Oregon/Multnomah-County-OR/Conner-Skiles.178651739.html" TargetMode="Externa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8.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0.jpg"/><Relationship Id="rId4" Type="http://schemas.openxmlformats.org/officeDocument/2006/relationships/image" Target="../media/image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aws.amazon.com/rekognitio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arxiv.org/pdf/1607.06520.pdf" TargetMode="External"/></Relationships>
</file>

<file path=ppt/slides/_rels/slide57.xml.rels><?xml version="1.0" encoding="UTF-8" standalone="yes"?><Relationships xmlns="http://schemas.openxmlformats.org/package/2006/relationships"><Relationship Id="rId11" Type="http://schemas.openxmlformats.org/officeDocument/2006/relationships/hyperlink" Target="https://docs.aws.amazon.com/rekognition/latest/dg/API_Gender.html?linkCode=w61&amp;imprToken=sUDpp5QFyOHJZXsWbnae6A&amp;slotNum=6" TargetMode="External"/><Relationship Id="rId10" Type="http://schemas.openxmlformats.org/officeDocument/2006/relationships/hyperlink" Target="https://broadlygenderphotos.vice.com/" TargetMode="External"/><Relationship Id="rId13" Type="http://schemas.openxmlformats.org/officeDocument/2006/relationships/hyperlink" Target="https://jezebel.com/amazons-facial-analysis-program-is-building-a-dystopic-1835075450" TargetMode="External"/><Relationship Id="rId12" Type="http://schemas.openxmlformats.org/officeDocument/2006/relationships/hyperlink" Target="http://newsroom.ucla.edu/stories/male-or-female" TargetMode="External"/><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www.flawedfacedata.com/" TargetMode="External"/><Relationship Id="rId4" Type="http://schemas.openxmlformats.org/officeDocument/2006/relationships/hyperlink" Target="https://www.nytimes.com/2019/04/14/technology/china-surveillance-artificial-intelligence-racial-profiling.html" TargetMode="External"/><Relationship Id="rId9" Type="http://schemas.openxmlformats.org/officeDocument/2006/relationships/hyperlink" Target="https://www.aclunc.org/blog/amazon-teams-law-enforcement-deploy-dangerous-new-face-recognition-technology" TargetMode="External"/><Relationship Id="rId15" Type="http://schemas.openxmlformats.org/officeDocument/2006/relationships/hyperlink" Target="https://reallifemag.com/counting-the-countless/" TargetMode="External"/><Relationship Id="rId14" Type="http://schemas.openxmlformats.org/officeDocument/2006/relationships/hyperlink" Target="https://ironholds.org/resources/papers/agr_paper.pdf" TargetMode="External"/><Relationship Id="rId16" Type="http://schemas.openxmlformats.org/officeDocument/2006/relationships/hyperlink" Target="https://www.theverge.com/2017/8/22/16180080/transgender-youtubers-ai-facial-recognition-dataset" TargetMode="External"/><Relationship Id="rId5" Type="http://schemas.openxmlformats.org/officeDocument/2006/relationships/hyperlink" Target="https://www.cbp.gov/travel/biometrics" TargetMode="External"/><Relationship Id="rId6" Type="http://schemas.openxmlformats.org/officeDocument/2006/relationships/hyperlink" Target="https://aws.amazon.com/rekognition/customers/?linkCode=w61&amp;imprToken=sUDpp5QFyOHJZXsWbnae6A&amp;slotNum=4&amp;ascsubtag=046e23a86449978ffb4cdd5bc2b5519b36e3015c&amp;tag=jezebelamzn-20" TargetMode="External"/><Relationship Id="rId7" Type="http://schemas.openxmlformats.org/officeDocument/2006/relationships/hyperlink" Target="https://www.reuters.com/article/us-microsoft-ai/microsoft-turned-down-facial-recognition-sales-on-human-rights-concerns-idUSKCN1RS2FV" TargetMode="External"/><Relationship Id="rId8" Type="http://schemas.openxmlformats.org/officeDocument/2006/relationships/hyperlink" Target="https://www.utoronto.ca/news/study-u-t-engineering-student-mit-takes-aim-biased-ai-facial-recognition-technology" TargetMode="External"/></Relationships>
</file>

<file path=ppt/slides/_rels/slide58.xml.rels><?xml version="1.0" encoding="UTF-8" standalone="yes"?><Relationships xmlns="http://schemas.openxmlformats.org/package/2006/relationships"><Relationship Id="rId11" Type="http://schemas.openxmlformats.org/officeDocument/2006/relationships/hyperlink" Target="https://jezebel.com/amazons-facial-analysis-program-is-building-a-dystopic-1835075450" TargetMode="External"/><Relationship Id="rId10" Type="http://schemas.openxmlformats.org/officeDocument/2006/relationships/hyperlink" Target="https://slate.com/technology/2019/03/facial-recognition-nist-verification-testing-data-sets-children-immigrants-consent.html" TargetMode="External"/><Relationship Id="rId13" Type="http://schemas.openxmlformats.org/officeDocument/2006/relationships/hyperlink" Target="https://points.datasociety.net/systemic-algorithmic-harms-e00f99e72c42" TargetMode="External"/><Relationship Id="rId12" Type="http://schemas.openxmlformats.org/officeDocument/2006/relationships/hyperlink" Target="https://www.washingtonpost.com/technology/2019/04/30/amazons-facial-recognition-technology-is-supercharging-local-police/?noredirect=on&amp;utm_term=.5822334cf717" TargetMode="External"/><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weaponsofmathdestructionbook.com/" TargetMode="External"/><Relationship Id="rId4" Type="http://schemas.openxmlformats.org/officeDocument/2006/relationships/hyperlink" Target="https://blogs.scientificamerican.com/roots-of-unity/review-weapons-of-math-destruction/" TargetMode="External"/><Relationship Id="rId9" Type="http://schemas.openxmlformats.org/officeDocument/2006/relationships/hyperlink" Target="https://www.aclu.org/blog/privacy-technology/surveillance-technologies/amazons-face-recognition-falsely-matched-28" TargetMode="External"/><Relationship Id="rId15" Type="http://schemas.openxmlformats.org/officeDocument/2006/relationships/hyperlink" Target="https://www.nytimes.com/2017/10/26/opinion/algorithm-compas-sentencing-bias.html" TargetMode="External"/><Relationship Id="rId14" Type="http://schemas.openxmlformats.org/officeDocument/2006/relationships/hyperlink" Target="https://www.propublica.org/article/machine-bias-risk-assessments-in-criminal-sentencing" TargetMode="External"/><Relationship Id="rId17" Type="http://schemas.openxmlformats.org/officeDocument/2006/relationships/hyperlink" Target="https://muse.jhu.edu/article/645268/pdf" TargetMode="External"/><Relationship Id="rId16" Type="http://schemas.openxmlformats.org/officeDocument/2006/relationships/hyperlink" Target="https://www.nytimes.com/2017/12/20/upshot/algorithms-bail-criminal-justice-system.html" TargetMode="External"/><Relationship Id="rId5" Type="http://schemas.openxmlformats.org/officeDocument/2006/relationships/hyperlink" Target="https://en.wikipedia.org/wiki/Weapons_of_Math_Destruction" TargetMode="External"/><Relationship Id="rId19" Type="http://schemas.openxmlformats.org/officeDocument/2006/relationships/hyperlink" Target="https://www.fatml.org/" TargetMode="External"/><Relationship Id="rId6" Type="http://schemas.openxmlformats.org/officeDocument/2006/relationships/hyperlink" Target="https://www.youtube.com/watch?v=_2u_eHHzRto" TargetMode="External"/><Relationship Id="rId18" Type="http://schemas.openxmlformats.org/officeDocument/2006/relationships/hyperlink" Target="https://arxiv.org/pdf/1712.00193.pdf" TargetMode="External"/><Relationship Id="rId7" Type="http://schemas.openxmlformats.org/officeDocument/2006/relationships/hyperlink" Target="https://www.youtube.com/watch?v=TQHs8SA1qpk" TargetMode="External"/><Relationship Id="rId8" Type="http://schemas.openxmlformats.org/officeDocument/2006/relationships/hyperlink" Target="https://www.youtube.com/watch?v=TQHs8SA1qp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“Demo”</a:t>
            </a:r>
            <a:endParaRPr/>
          </a:p>
        </p:txBody>
      </p:sp>
      <p:sp>
        <p:nvSpPr>
          <p:cNvPr id="59" name="Google Shape;59;p13"/>
          <p:cNvSpPr txBox="1"/>
          <p:nvPr/>
        </p:nvSpPr>
        <p:spPr>
          <a:xfrm>
            <a:off x="713575" y="1440050"/>
            <a:ext cx="7433700" cy="355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take a card</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write your name on the first line</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on the next line, write down whether you are a student (yes / no)</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on the next line, write down your favorite color</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on the next line, assuming money is not an issue, write down whether you would upgrade your computer equipment (yes / no)</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on the last time, write down whether you’ve ever bought food on or near campus (yes / no)</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hold on to your cards</a:t>
            </a:r>
            <a:endParaRPr>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80750" y="22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 is to Computer Programmer as Woman is to Homemaker? Debiasing Word Embeddings”</a:t>
            </a:r>
            <a:endParaRPr/>
          </a:p>
        </p:txBody>
      </p:sp>
      <p:sp>
        <p:nvSpPr>
          <p:cNvPr id="112" name="Google Shape;112;p22"/>
          <p:cNvSpPr txBox="1"/>
          <p:nvPr>
            <p:ph idx="1" type="body"/>
          </p:nvPr>
        </p:nvSpPr>
        <p:spPr>
          <a:xfrm>
            <a:off x="572100" y="164830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Direct bias.</a:t>
            </a:r>
            <a:r>
              <a:rPr b="1" lang="en"/>
              <a:t> </a:t>
            </a:r>
            <a:r>
              <a:rPr lang="en"/>
              <a:t>Compare the distance between a gender-neutral word embedding and a pair of gender-specific word embeddings.</a:t>
            </a:r>
            <a:endParaRPr/>
          </a:p>
          <a:p>
            <a:pPr indent="0" lvl="0" marL="0" rtl="0" algn="l">
              <a:spcBef>
                <a:spcPts val="1600"/>
              </a:spcBef>
              <a:spcAft>
                <a:spcPts val="0"/>
              </a:spcAft>
              <a:buNone/>
            </a:pPr>
            <a:r>
              <a:rPr lang="en">
                <a:latin typeface="Oswald"/>
                <a:ea typeface="Oswald"/>
                <a:cs typeface="Oswald"/>
                <a:sym typeface="Oswald"/>
              </a:rPr>
              <a:t>  </a:t>
            </a:r>
            <a:r>
              <a:rPr i="1" lang="en">
                <a:latin typeface="Oswald"/>
                <a:ea typeface="Oswald"/>
                <a:cs typeface="Oswald"/>
                <a:sym typeface="Oswald"/>
              </a:rPr>
              <a:t>nurse</a:t>
            </a:r>
            <a:r>
              <a:rPr lang="en">
                <a:latin typeface="Oswald"/>
                <a:ea typeface="Oswald"/>
                <a:cs typeface="Oswald"/>
                <a:sym typeface="Oswald"/>
              </a:rPr>
              <a:t> falls closer to </a:t>
            </a:r>
            <a:r>
              <a:rPr i="1" lang="en">
                <a:latin typeface="Oswald"/>
                <a:ea typeface="Oswald"/>
                <a:cs typeface="Oswald"/>
                <a:sym typeface="Oswald"/>
              </a:rPr>
              <a:t>woman</a:t>
            </a:r>
            <a:r>
              <a:rPr lang="en">
                <a:latin typeface="Oswald"/>
                <a:ea typeface="Oswald"/>
                <a:cs typeface="Oswald"/>
                <a:sym typeface="Oswald"/>
              </a:rPr>
              <a:t> than </a:t>
            </a:r>
            <a:r>
              <a:rPr i="1" lang="en">
                <a:latin typeface="Oswald"/>
                <a:ea typeface="Oswald"/>
                <a:cs typeface="Oswald"/>
                <a:sym typeface="Oswald"/>
              </a:rPr>
              <a:t>man</a:t>
            </a:r>
            <a:endParaRPr i="1">
              <a:latin typeface="Oswald"/>
              <a:ea typeface="Oswald"/>
              <a:cs typeface="Oswald"/>
              <a:sym typeface="Oswald"/>
            </a:endParaRPr>
          </a:p>
          <a:p>
            <a:pPr indent="0" lvl="0" marL="0" rtl="0" algn="l">
              <a:spcBef>
                <a:spcPts val="1600"/>
              </a:spcBef>
              <a:spcAft>
                <a:spcPts val="0"/>
              </a:spcAft>
              <a:buNone/>
            </a:pPr>
            <a:r>
              <a:t/>
            </a:r>
            <a:endParaRPr i="1">
              <a:latin typeface="Oswald"/>
              <a:ea typeface="Oswald"/>
              <a:cs typeface="Oswald"/>
              <a:sym typeface="Oswald"/>
            </a:endParaRPr>
          </a:p>
          <a:p>
            <a:pPr indent="0" lvl="0" marL="0" rtl="0" algn="l">
              <a:spcBef>
                <a:spcPts val="1600"/>
              </a:spcBef>
              <a:spcAft>
                <a:spcPts val="0"/>
              </a:spcAft>
              <a:buNone/>
            </a:pPr>
            <a:r>
              <a:rPr b="1" i="1" lang="en"/>
              <a:t>Indirect bias</a:t>
            </a:r>
            <a:r>
              <a:rPr b="1" lang="en"/>
              <a:t>. </a:t>
            </a:r>
            <a:r>
              <a:rPr lang="en"/>
              <a:t>Associations between gender-neutral words that are clearly arising from gender.</a:t>
            </a:r>
            <a:endParaRPr/>
          </a:p>
          <a:p>
            <a:pPr indent="0" lvl="0" marL="0" rtl="0" algn="l">
              <a:spcBef>
                <a:spcPts val="1600"/>
              </a:spcBef>
              <a:spcAft>
                <a:spcPts val="0"/>
              </a:spcAft>
              <a:buNone/>
            </a:pPr>
            <a:r>
              <a:rPr i="1" lang="en">
                <a:latin typeface="Oswald"/>
                <a:ea typeface="Oswald"/>
                <a:cs typeface="Oswald"/>
                <a:sym typeface="Oswald"/>
              </a:rPr>
              <a:t>  receptionist</a:t>
            </a:r>
            <a:r>
              <a:rPr lang="en">
                <a:latin typeface="Oswald"/>
                <a:ea typeface="Oswald"/>
                <a:cs typeface="Oswald"/>
                <a:sym typeface="Oswald"/>
              </a:rPr>
              <a:t> falls closer to </a:t>
            </a:r>
            <a:r>
              <a:rPr i="1" lang="en">
                <a:latin typeface="Oswald"/>
                <a:ea typeface="Oswald"/>
                <a:cs typeface="Oswald"/>
                <a:sym typeface="Oswald"/>
              </a:rPr>
              <a:t>softball</a:t>
            </a:r>
            <a:r>
              <a:rPr lang="en">
                <a:latin typeface="Oswald"/>
                <a:ea typeface="Oswald"/>
                <a:cs typeface="Oswald"/>
                <a:sym typeface="Oswald"/>
              </a:rPr>
              <a:t> than </a:t>
            </a:r>
            <a:r>
              <a:rPr i="1" lang="en">
                <a:latin typeface="Oswald"/>
                <a:ea typeface="Oswald"/>
                <a:cs typeface="Oswald"/>
                <a:sym typeface="Oswald"/>
              </a:rPr>
              <a:t>football</a:t>
            </a:r>
            <a:endParaRPr>
              <a:latin typeface="Oswald"/>
              <a:ea typeface="Oswald"/>
              <a:cs typeface="Oswald"/>
              <a:sym typeface="Oswald"/>
            </a:endParaRPr>
          </a:p>
          <a:p>
            <a:pPr indent="0" lvl="0" marL="0" rtl="0" algn="l">
              <a:spcBef>
                <a:spcPts val="1600"/>
              </a:spcBef>
              <a:spcAft>
                <a:spcPts val="1600"/>
              </a:spcAft>
              <a:buNone/>
            </a:pPr>
            <a:r>
              <a:t/>
            </a:r>
            <a:endParaRPr/>
          </a:p>
        </p:txBody>
      </p:sp>
      <p:sp>
        <p:nvSpPr>
          <p:cNvPr id="113" name="Google Shape;113;p22"/>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4" name="Google Shape;114;p22"/>
          <p:cNvPicPr preferRelativeResize="0"/>
          <p:nvPr/>
        </p:nvPicPr>
        <p:blipFill>
          <a:blip r:embed="rId3">
            <a:alphaModFix/>
          </a:blip>
          <a:stretch>
            <a:fillRect/>
          </a:stretch>
        </p:blipFill>
        <p:spPr>
          <a:xfrm>
            <a:off x="4542575" y="2043675"/>
            <a:ext cx="4579549" cy="2152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they reduce bias?</a:t>
            </a:r>
            <a:endParaRPr/>
          </a:p>
        </p:txBody>
      </p:sp>
      <p:sp>
        <p:nvSpPr>
          <p:cNvPr id="120" name="Google Shape;120;p23"/>
          <p:cNvSpPr txBox="1"/>
          <p:nvPr>
            <p:ph idx="1" type="body"/>
          </p:nvPr>
        </p:nvSpPr>
        <p:spPr>
          <a:xfrm>
            <a:off x="219650" y="1075500"/>
            <a:ext cx="8520600" cy="29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342900" lvl="0" marL="457200" rtl="0" algn="l">
              <a:spcBef>
                <a:spcPts val="1600"/>
              </a:spcBef>
              <a:spcAft>
                <a:spcPts val="0"/>
              </a:spcAft>
              <a:buSzPts val="1800"/>
              <a:buChar char="●"/>
            </a:pPr>
            <a:r>
              <a:rPr b="1" lang="en"/>
              <a:t>Identify</a:t>
            </a:r>
            <a:r>
              <a:rPr lang="en"/>
              <a:t> bias direction</a:t>
            </a:r>
            <a:endParaRPr/>
          </a:p>
          <a:p>
            <a:pPr indent="0" lvl="0" marL="0" rtl="0" algn="l">
              <a:spcBef>
                <a:spcPts val="1600"/>
              </a:spcBef>
              <a:spcAft>
                <a:spcPts val="0"/>
              </a:spcAft>
              <a:buNone/>
            </a:pPr>
            <a:r>
              <a:rPr lang="en"/>
              <a:t>Then either:</a:t>
            </a:r>
            <a:endParaRPr/>
          </a:p>
          <a:p>
            <a:pPr indent="-342900" lvl="0" marL="457200" rtl="0" algn="l">
              <a:lnSpc>
                <a:spcPct val="115000"/>
              </a:lnSpc>
              <a:spcBef>
                <a:spcPts val="1600"/>
              </a:spcBef>
              <a:spcAft>
                <a:spcPts val="0"/>
              </a:spcAft>
              <a:buSzPts val="1800"/>
              <a:buChar char="●"/>
            </a:pPr>
            <a:r>
              <a:rPr b="1" lang="en"/>
              <a:t>Neutralize and Equalize (hard-debiasing)</a:t>
            </a:r>
            <a:r>
              <a:rPr lang="en"/>
              <a:t>: For every word that is not </a:t>
            </a:r>
            <a:r>
              <a:rPr i="1" lang="en"/>
              <a:t>definitional</a:t>
            </a:r>
            <a:r>
              <a:rPr lang="en"/>
              <a:t>, remove bias and equalize pairs</a:t>
            </a:r>
            <a:endParaRPr/>
          </a:p>
          <a:p>
            <a:pPr indent="-342900" lvl="0" marL="457200" rtl="0" algn="l">
              <a:spcBef>
                <a:spcPts val="0"/>
              </a:spcBef>
              <a:spcAft>
                <a:spcPts val="0"/>
              </a:spcAft>
              <a:buSzPts val="1800"/>
              <a:buChar char="●"/>
            </a:pPr>
            <a:r>
              <a:rPr b="1" lang="en"/>
              <a:t>Soften (soft-debiasing)</a:t>
            </a:r>
            <a:r>
              <a:rPr lang="en"/>
              <a:t>: Reduce differences between sets while maintaining as much similarity to the original embedding as possible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Soft- and Hard-Debiasing of w2vNEWS</a:t>
            </a:r>
            <a:endParaRPr/>
          </a:p>
        </p:txBody>
      </p:sp>
      <p:pic>
        <p:nvPicPr>
          <p:cNvPr id="126" name="Google Shape;126;p24"/>
          <p:cNvPicPr preferRelativeResize="0"/>
          <p:nvPr/>
        </p:nvPicPr>
        <p:blipFill>
          <a:blip r:embed="rId3">
            <a:alphaModFix/>
          </a:blip>
          <a:stretch>
            <a:fillRect/>
          </a:stretch>
        </p:blipFill>
        <p:spPr>
          <a:xfrm>
            <a:off x="152400" y="1457800"/>
            <a:ext cx="8839201" cy="35067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Discussion Questions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determines what’s biased?</a:t>
            </a:r>
            <a:endParaRPr/>
          </a:p>
        </p:txBody>
      </p:sp>
      <p:sp>
        <p:nvSpPr>
          <p:cNvPr id="137" name="Google Shape;137;p26"/>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evaluate analogies, the researchers recruited 10 US-based Amazon Mechanical Turk workers and had them vote on whether </a:t>
            </a:r>
            <a:r>
              <a:rPr lang="en"/>
              <a:t>or not</a:t>
            </a:r>
            <a:r>
              <a:rPr lang="en"/>
              <a:t> they perceived the analogy as reinforcing a gender stereotype. If 5 or more workers said it was a gender stereotype, the analogy was labeled as biased. </a:t>
            </a:r>
            <a:endParaRPr/>
          </a:p>
          <a:p>
            <a:pPr indent="-342900" lvl="0" marL="457200" rtl="0" algn="l">
              <a:spcBef>
                <a:spcPts val="1600"/>
              </a:spcBef>
              <a:spcAft>
                <a:spcPts val="0"/>
              </a:spcAft>
              <a:buSzPts val="1800"/>
              <a:buChar char="●"/>
            </a:pPr>
            <a:r>
              <a:rPr lang="en"/>
              <a:t>Do you think 10 workers is a large enough population size to fairly and accurately classify the analogies? (Bear in mind that no details about the workers’ demographics were given beyond saying they were US-based.) </a:t>
            </a:r>
            <a:endParaRPr/>
          </a:p>
          <a:p>
            <a:pPr indent="-342900" lvl="0" marL="457200" rtl="0" algn="l">
              <a:spcBef>
                <a:spcPts val="0"/>
              </a:spcBef>
              <a:spcAft>
                <a:spcPts val="0"/>
              </a:spcAft>
              <a:buSzPts val="1800"/>
              <a:buChar char="●"/>
            </a:pPr>
            <a:r>
              <a:rPr lang="en"/>
              <a:t>Do you think the results would have been different if they had included Mechanical Turk workers from other parts of the world?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Facial Recognition Software </a:t>
            </a:r>
            <a:endParaRPr/>
          </a:p>
          <a:p>
            <a:pPr indent="0" lvl="0" marL="0" rtl="0" algn="ctr">
              <a:spcBef>
                <a:spcPts val="0"/>
              </a:spcBef>
              <a:spcAft>
                <a:spcPts val="0"/>
              </a:spcAft>
              <a:buNone/>
            </a:pPr>
            <a:r>
              <a:rPr lang="en"/>
              <a:t>&amp; Automatic Gender Recognition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Amazon's Rekognition:</a:t>
            </a:r>
            <a:endParaRPr/>
          </a:p>
        </p:txBody>
      </p:sp>
      <p:sp>
        <p:nvSpPr>
          <p:cNvPr id="148" name="Google Shape;148;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more stuff</a:t>
            </a:r>
            <a:endParaRPr/>
          </a:p>
        </p:txBody>
      </p:sp>
      <p:pic>
        <p:nvPicPr>
          <p:cNvPr id="149" name="Google Shape;149;p28"/>
          <p:cNvPicPr preferRelativeResize="0"/>
          <p:nvPr/>
        </p:nvPicPr>
        <p:blipFill>
          <a:blip r:embed="rId3">
            <a:alphaModFix/>
          </a:blip>
          <a:stretch>
            <a:fillRect/>
          </a:stretch>
        </p:blipFill>
        <p:spPr>
          <a:xfrm>
            <a:off x="4698550" y="0"/>
            <a:ext cx="4445451" cy="5143500"/>
          </a:xfrm>
          <a:prstGeom prst="rect">
            <a:avLst/>
          </a:prstGeom>
          <a:noFill/>
          <a:ln>
            <a:noFill/>
          </a:ln>
        </p:spPr>
      </p:pic>
      <p:sp>
        <p:nvSpPr>
          <p:cNvPr id="150" name="Google Shape;150;p28"/>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facial recognition software (FRS) that is particularly terrible at automatic gender recognition (AGR)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accurate is Rekognition's AGR on Trans people?</a:t>
            </a:r>
            <a:endParaRPr/>
          </a:p>
        </p:txBody>
      </p:sp>
      <p:pic>
        <p:nvPicPr>
          <p:cNvPr id="156" name="Google Shape;156;p29"/>
          <p:cNvPicPr preferRelativeResize="0"/>
          <p:nvPr/>
        </p:nvPicPr>
        <p:blipFill>
          <a:blip r:embed="rId3">
            <a:alphaModFix/>
          </a:blip>
          <a:stretch>
            <a:fillRect/>
          </a:stretch>
        </p:blipFill>
        <p:spPr>
          <a:xfrm>
            <a:off x="475200" y="2203275"/>
            <a:ext cx="3851400" cy="2473200"/>
          </a:xfrm>
          <a:prstGeom prst="rect">
            <a:avLst/>
          </a:prstGeom>
          <a:noFill/>
          <a:ln>
            <a:noFill/>
          </a:ln>
        </p:spPr>
      </p:pic>
      <p:pic>
        <p:nvPicPr>
          <p:cNvPr id="157" name="Google Shape;157;p29"/>
          <p:cNvPicPr preferRelativeResize="0"/>
          <p:nvPr/>
        </p:nvPicPr>
        <p:blipFill>
          <a:blip r:embed="rId4">
            <a:alphaModFix/>
          </a:blip>
          <a:stretch>
            <a:fillRect/>
          </a:stretch>
        </p:blipFill>
        <p:spPr>
          <a:xfrm>
            <a:off x="4944200" y="2168350"/>
            <a:ext cx="3694762" cy="2473200"/>
          </a:xfrm>
          <a:prstGeom prst="rect">
            <a:avLst/>
          </a:prstGeom>
          <a:noFill/>
          <a:ln>
            <a:noFill/>
          </a:ln>
        </p:spPr>
      </p:pic>
      <p:sp>
        <p:nvSpPr>
          <p:cNvPr id="158" name="Google Shape;158;p29"/>
          <p:cNvSpPr txBox="1"/>
          <p:nvPr/>
        </p:nvSpPr>
        <p:spPr>
          <a:xfrm>
            <a:off x="1649450" y="4620575"/>
            <a:ext cx="15468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swald"/>
                <a:ea typeface="Oswald"/>
                <a:cs typeface="Oswald"/>
                <a:sym typeface="Oswald"/>
              </a:rPr>
              <a:t>Misgendered: 31</a:t>
            </a:r>
            <a:r>
              <a:rPr b="1" lang="en">
                <a:latin typeface="Oswald"/>
                <a:ea typeface="Oswald"/>
                <a:cs typeface="Oswald"/>
                <a:sym typeface="Oswald"/>
              </a:rPr>
              <a:t>%</a:t>
            </a:r>
            <a:endParaRPr b="1">
              <a:latin typeface="Oswald"/>
              <a:ea typeface="Oswald"/>
              <a:cs typeface="Oswald"/>
              <a:sym typeface="Oswald"/>
            </a:endParaRPr>
          </a:p>
        </p:txBody>
      </p:sp>
      <p:sp>
        <p:nvSpPr>
          <p:cNvPr id="159" name="Google Shape;159;p29"/>
          <p:cNvSpPr txBox="1"/>
          <p:nvPr/>
        </p:nvSpPr>
        <p:spPr>
          <a:xfrm>
            <a:off x="6038725" y="4641550"/>
            <a:ext cx="1505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swald"/>
                <a:ea typeface="Oswald"/>
                <a:cs typeface="Oswald"/>
                <a:sym typeface="Oswald"/>
              </a:rPr>
              <a:t>Misgendered: 4</a:t>
            </a:r>
            <a:r>
              <a:rPr b="1" lang="en">
                <a:latin typeface="Oswald"/>
                <a:ea typeface="Oswald"/>
                <a:cs typeface="Oswald"/>
                <a:sym typeface="Oswald"/>
              </a:rPr>
              <a:t>%</a:t>
            </a:r>
            <a:endParaRPr b="1">
              <a:latin typeface="Oswald"/>
              <a:ea typeface="Oswald"/>
              <a:cs typeface="Oswald"/>
              <a:sym typeface="Oswald"/>
            </a:endParaRPr>
          </a:p>
        </p:txBody>
      </p:sp>
      <p:sp>
        <p:nvSpPr>
          <p:cNvPr id="160" name="Google Shape;160;p29"/>
          <p:cNvSpPr txBox="1"/>
          <p:nvPr/>
        </p:nvSpPr>
        <p:spPr>
          <a:xfrm>
            <a:off x="3286475" y="2388800"/>
            <a:ext cx="7296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latin typeface="Oswald"/>
                <a:ea typeface="Oswald"/>
                <a:cs typeface="Oswald"/>
                <a:sym typeface="Oswald"/>
              </a:rPr>
              <a:t>Male!</a:t>
            </a:r>
            <a:endParaRPr b="1" sz="1800">
              <a:solidFill>
                <a:srgbClr val="0000FF"/>
              </a:solidFill>
              <a:latin typeface="Oswald"/>
              <a:ea typeface="Oswald"/>
              <a:cs typeface="Oswald"/>
              <a:sym typeface="Oswald"/>
            </a:endParaRPr>
          </a:p>
        </p:txBody>
      </p:sp>
      <p:sp>
        <p:nvSpPr>
          <p:cNvPr id="161" name="Google Shape;161;p29"/>
          <p:cNvSpPr txBox="1"/>
          <p:nvPr/>
        </p:nvSpPr>
        <p:spPr>
          <a:xfrm>
            <a:off x="2036100" y="2168338"/>
            <a:ext cx="7296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latin typeface="Oswald"/>
                <a:ea typeface="Oswald"/>
                <a:cs typeface="Oswald"/>
                <a:sym typeface="Oswald"/>
              </a:rPr>
              <a:t>Male!</a:t>
            </a:r>
            <a:endParaRPr b="1" sz="1800">
              <a:solidFill>
                <a:srgbClr val="0000FF"/>
              </a:solidFill>
              <a:latin typeface="Oswald"/>
              <a:ea typeface="Oswald"/>
              <a:cs typeface="Oswald"/>
              <a:sym typeface="Oswald"/>
            </a:endParaRPr>
          </a:p>
        </p:txBody>
      </p:sp>
      <p:sp>
        <p:nvSpPr>
          <p:cNvPr id="162" name="Google Shape;162;p29"/>
          <p:cNvSpPr txBox="1"/>
          <p:nvPr/>
        </p:nvSpPr>
        <p:spPr>
          <a:xfrm>
            <a:off x="3339338" y="3093450"/>
            <a:ext cx="9066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000B0"/>
                </a:solidFill>
                <a:latin typeface="Oswald"/>
                <a:ea typeface="Oswald"/>
                <a:cs typeface="Oswald"/>
                <a:sym typeface="Oswald"/>
              </a:rPr>
              <a:t>Female!</a:t>
            </a:r>
            <a:endParaRPr b="1" sz="1800">
              <a:solidFill>
                <a:srgbClr val="B000B0"/>
              </a:solidFill>
              <a:latin typeface="Oswald"/>
              <a:ea typeface="Oswald"/>
              <a:cs typeface="Oswald"/>
              <a:sym typeface="Oswald"/>
            </a:endParaRPr>
          </a:p>
        </p:txBody>
      </p:sp>
      <p:sp>
        <p:nvSpPr>
          <p:cNvPr id="163" name="Google Shape;163;p29"/>
          <p:cNvSpPr txBox="1"/>
          <p:nvPr/>
        </p:nvSpPr>
        <p:spPr>
          <a:xfrm>
            <a:off x="3197975" y="3966613"/>
            <a:ext cx="9066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53F6"/>
                </a:solidFill>
                <a:latin typeface="Oswald"/>
                <a:ea typeface="Oswald"/>
                <a:cs typeface="Oswald"/>
                <a:sym typeface="Oswald"/>
              </a:rPr>
              <a:t>Female!</a:t>
            </a:r>
            <a:endParaRPr b="1" sz="1800">
              <a:solidFill>
                <a:srgbClr val="FF53F6"/>
              </a:solidFill>
              <a:latin typeface="Oswald"/>
              <a:ea typeface="Oswald"/>
              <a:cs typeface="Oswald"/>
              <a:sym typeface="Oswald"/>
            </a:endParaRPr>
          </a:p>
        </p:txBody>
      </p:sp>
      <p:sp>
        <p:nvSpPr>
          <p:cNvPr id="164" name="Google Shape;164;p29"/>
          <p:cNvSpPr txBox="1"/>
          <p:nvPr/>
        </p:nvSpPr>
        <p:spPr>
          <a:xfrm>
            <a:off x="608725" y="3860825"/>
            <a:ext cx="7695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latin typeface="Oswald"/>
                <a:ea typeface="Oswald"/>
                <a:cs typeface="Oswald"/>
                <a:sym typeface="Oswald"/>
              </a:rPr>
              <a:t>Male!</a:t>
            </a:r>
            <a:endParaRPr b="1" sz="1800">
              <a:solidFill>
                <a:srgbClr val="0000FF"/>
              </a:solidFill>
              <a:latin typeface="Oswald"/>
              <a:ea typeface="Oswald"/>
              <a:cs typeface="Oswald"/>
              <a:sym typeface="Oswald"/>
            </a:endParaRPr>
          </a:p>
        </p:txBody>
      </p:sp>
      <p:sp>
        <p:nvSpPr>
          <p:cNvPr id="165" name="Google Shape;165;p29"/>
          <p:cNvSpPr txBox="1"/>
          <p:nvPr/>
        </p:nvSpPr>
        <p:spPr>
          <a:xfrm>
            <a:off x="608725" y="2168350"/>
            <a:ext cx="9066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000B0"/>
                </a:solidFill>
                <a:latin typeface="Oswald"/>
                <a:ea typeface="Oswald"/>
                <a:cs typeface="Oswald"/>
                <a:sym typeface="Oswald"/>
              </a:rPr>
              <a:t>Female!</a:t>
            </a:r>
            <a:endParaRPr b="1" sz="1800">
              <a:solidFill>
                <a:srgbClr val="B000B0"/>
              </a:solidFill>
              <a:latin typeface="Oswald"/>
              <a:ea typeface="Oswald"/>
              <a:cs typeface="Oswald"/>
              <a:sym typeface="Oswald"/>
            </a:endParaRPr>
          </a:p>
        </p:txBody>
      </p:sp>
      <p:sp>
        <p:nvSpPr>
          <p:cNvPr id="166" name="Google Shape;166;p29"/>
          <p:cNvSpPr txBox="1"/>
          <p:nvPr/>
        </p:nvSpPr>
        <p:spPr>
          <a:xfrm>
            <a:off x="2229525" y="3486025"/>
            <a:ext cx="7296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FFFF"/>
                </a:solidFill>
                <a:latin typeface="Oswald"/>
                <a:ea typeface="Oswald"/>
                <a:cs typeface="Oswald"/>
                <a:sym typeface="Oswald"/>
              </a:rPr>
              <a:t>Male!</a:t>
            </a:r>
            <a:endParaRPr b="1" sz="1800">
              <a:solidFill>
                <a:srgbClr val="00FFFF"/>
              </a:solidFill>
              <a:latin typeface="Oswald"/>
              <a:ea typeface="Oswald"/>
              <a:cs typeface="Oswald"/>
              <a:sym typeface="Oswald"/>
            </a:endParaRPr>
          </a:p>
        </p:txBody>
      </p:sp>
      <p:sp>
        <p:nvSpPr>
          <p:cNvPr id="167" name="Google Shape;167;p29"/>
          <p:cNvSpPr txBox="1"/>
          <p:nvPr/>
        </p:nvSpPr>
        <p:spPr>
          <a:xfrm>
            <a:off x="5216127" y="3418650"/>
            <a:ext cx="8226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FFFF"/>
                </a:solidFill>
                <a:latin typeface="Oswald"/>
                <a:ea typeface="Oswald"/>
                <a:cs typeface="Oswald"/>
                <a:sym typeface="Oswald"/>
              </a:rPr>
              <a:t>Male?</a:t>
            </a:r>
            <a:endParaRPr b="1" sz="1800">
              <a:solidFill>
                <a:srgbClr val="00FFFF"/>
              </a:solidFill>
              <a:latin typeface="Oswald"/>
              <a:ea typeface="Oswald"/>
              <a:cs typeface="Oswald"/>
              <a:sym typeface="Oswald"/>
            </a:endParaRPr>
          </a:p>
        </p:txBody>
      </p:sp>
      <p:sp>
        <p:nvSpPr>
          <p:cNvPr id="168" name="Google Shape;168;p29"/>
          <p:cNvSpPr txBox="1"/>
          <p:nvPr/>
        </p:nvSpPr>
        <p:spPr>
          <a:xfrm>
            <a:off x="7687275" y="3418650"/>
            <a:ext cx="8226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FFFF"/>
                </a:solidFill>
                <a:latin typeface="Oswald"/>
                <a:ea typeface="Oswald"/>
                <a:cs typeface="Oswald"/>
                <a:sym typeface="Oswald"/>
              </a:rPr>
              <a:t>Male?</a:t>
            </a:r>
            <a:endParaRPr b="1" sz="1800">
              <a:solidFill>
                <a:srgbClr val="00FFFF"/>
              </a:solidFill>
              <a:latin typeface="Oswald"/>
              <a:ea typeface="Oswald"/>
              <a:cs typeface="Oswald"/>
              <a:sym typeface="Oswald"/>
            </a:endParaRPr>
          </a:p>
        </p:txBody>
      </p:sp>
      <p:sp>
        <p:nvSpPr>
          <p:cNvPr id="169" name="Google Shape;169;p29"/>
          <p:cNvSpPr txBox="1"/>
          <p:nvPr/>
        </p:nvSpPr>
        <p:spPr>
          <a:xfrm>
            <a:off x="497150" y="1752150"/>
            <a:ext cx="23001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swald"/>
                <a:ea typeface="Oswald"/>
                <a:cs typeface="Oswald"/>
                <a:sym typeface="Oswald"/>
              </a:rPr>
              <a:t>The Gender Spectrum Collection</a:t>
            </a:r>
            <a:endParaRPr sz="1200">
              <a:latin typeface="Oswald"/>
              <a:ea typeface="Oswald"/>
              <a:cs typeface="Oswald"/>
              <a:sym typeface="Oswald"/>
            </a:endParaRPr>
          </a:p>
        </p:txBody>
      </p:sp>
      <p:sp>
        <p:nvSpPr>
          <p:cNvPr id="170" name="Google Shape;170;p29"/>
          <p:cNvSpPr txBox="1"/>
          <p:nvPr/>
        </p:nvSpPr>
        <p:spPr>
          <a:xfrm>
            <a:off x="414900" y="1075975"/>
            <a:ext cx="8417400" cy="6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10% more confident while rating transgender people...</a:t>
            </a:r>
            <a:endParaRPr sz="1800">
              <a:latin typeface="Playfair Display"/>
              <a:ea typeface="Playfair Display"/>
              <a:cs typeface="Playfair Display"/>
              <a:sym typeface="Playfair Display"/>
            </a:endParaRPr>
          </a:p>
          <a:p>
            <a:pPr indent="0" lvl="0" marL="3200400" rtl="0" algn="l">
              <a:spcBef>
                <a:spcPts val="0"/>
              </a:spcBef>
              <a:spcAft>
                <a:spcPts val="0"/>
              </a:spcAft>
              <a:buNone/>
            </a:pPr>
            <a:r>
              <a:rPr lang="en" sz="1800">
                <a:latin typeface="Playfair Display"/>
                <a:ea typeface="Playfair Display"/>
                <a:cs typeface="Playfair Display"/>
                <a:sym typeface="Playfair Display"/>
              </a:rPr>
              <a:t>       ...but highly inaccurate and very inconsistent</a:t>
            </a:r>
            <a:endParaRPr sz="1800">
              <a:latin typeface="Playfair Display"/>
              <a:ea typeface="Playfair Display"/>
              <a:cs typeface="Playfair Display"/>
              <a:sym typeface="Playfair Display"/>
            </a:endParaRPr>
          </a:p>
        </p:txBody>
      </p:sp>
      <p:sp>
        <p:nvSpPr>
          <p:cNvPr id="171" name="Google Shape;171;p29"/>
          <p:cNvSpPr txBox="1"/>
          <p:nvPr/>
        </p:nvSpPr>
        <p:spPr>
          <a:xfrm>
            <a:off x="780925" y="3199563"/>
            <a:ext cx="9066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53F6"/>
                </a:solidFill>
                <a:latin typeface="Oswald"/>
                <a:ea typeface="Oswald"/>
                <a:cs typeface="Oswald"/>
                <a:sym typeface="Oswald"/>
              </a:rPr>
              <a:t>Female!</a:t>
            </a:r>
            <a:endParaRPr b="1" sz="1800">
              <a:solidFill>
                <a:srgbClr val="FF53F6"/>
              </a:solidFill>
              <a:latin typeface="Oswald"/>
              <a:ea typeface="Oswald"/>
              <a:cs typeface="Oswald"/>
              <a:sym typeface="Oswald"/>
            </a:endParaRPr>
          </a:p>
        </p:txBody>
      </p:sp>
      <p:sp>
        <p:nvSpPr>
          <p:cNvPr id="172" name="Google Shape;172;p29"/>
          <p:cNvSpPr txBox="1"/>
          <p:nvPr/>
        </p:nvSpPr>
        <p:spPr>
          <a:xfrm>
            <a:off x="4944200" y="1823350"/>
            <a:ext cx="12846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swald"/>
                <a:ea typeface="Oswald"/>
                <a:cs typeface="Oswald"/>
                <a:sym typeface="Oswald"/>
              </a:rPr>
              <a:t>Shutterstock</a:t>
            </a:r>
            <a:endParaRPr sz="1200">
              <a:latin typeface="Oswald"/>
              <a:ea typeface="Oswald"/>
              <a:cs typeface="Oswald"/>
              <a:sym typeface="Oswald"/>
            </a:endParaRPr>
          </a:p>
        </p:txBody>
      </p:sp>
      <p:sp>
        <p:nvSpPr>
          <p:cNvPr id="173" name="Google Shape;173;p29"/>
          <p:cNvSpPr txBox="1"/>
          <p:nvPr/>
        </p:nvSpPr>
        <p:spPr>
          <a:xfrm>
            <a:off x="0" y="4803700"/>
            <a:ext cx="22779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layfair Display"/>
                <a:ea typeface="Playfair Display"/>
                <a:cs typeface="Playfair Display"/>
                <a:sym typeface="Playfair Display"/>
              </a:rPr>
              <a:t>*Jezebel, June 2019</a:t>
            </a:r>
            <a:endParaRPr sz="1000">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accurate is Rekognition's AGR on a more typical data set?</a:t>
            </a:r>
            <a:endParaRPr/>
          </a:p>
        </p:txBody>
      </p:sp>
      <p:sp>
        <p:nvSpPr>
          <p:cNvPr id="179" name="Google Shape;179;p30"/>
          <p:cNvSpPr txBox="1"/>
          <p:nvPr>
            <p:ph idx="1" type="body"/>
          </p:nvPr>
        </p:nvSpPr>
        <p:spPr>
          <a:xfrm>
            <a:off x="0" y="4803000"/>
            <a:ext cx="8520600" cy="34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*University of Toronto undergraduate Deb Raji, Feb 2019</a:t>
            </a:r>
            <a:endParaRPr sz="1000"/>
          </a:p>
        </p:txBody>
      </p:sp>
      <p:pic>
        <p:nvPicPr>
          <p:cNvPr id="180" name="Google Shape;180;p30"/>
          <p:cNvPicPr preferRelativeResize="0"/>
          <p:nvPr/>
        </p:nvPicPr>
        <p:blipFill>
          <a:blip r:embed="rId3">
            <a:alphaModFix/>
          </a:blip>
          <a:stretch>
            <a:fillRect/>
          </a:stretch>
        </p:blipFill>
        <p:spPr>
          <a:xfrm>
            <a:off x="430850" y="1943200"/>
            <a:ext cx="2657051" cy="1952775"/>
          </a:xfrm>
          <a:prstGeom prst="rect">
            <a:avLst/>
          </a:prstGeom>
          <a:noFill/>
          <a:ln>
            <a:noFill/>
          </a:ln>
        </p:spPr>
      </p:pic>
      <p:pic>
        <p:nvPicPr>
          <p:cNvPr id="181" name="Google Shape;181;p30"/>
          <p:cNvPicPr preferRelativeResize="0"/>
          <p:nvPr/>
        </p:nvPicPr>
        <p:blipFill>
          <a:blip r:embed="rId4">
            <a:alphaModFix/>
          </a:blip>
          <a:stretch>
            <a:fillRect/>
          </a:stretch>
        </p:blipFill>
        <p:spPr>
          <a:xfrm>
            <a:off x="3404913" y="1943200"/>
            <a:ext cx="2519965" cy="1952775"/>
          </a:xfrm>
          <a:prstGeom prst="rect">
            <a:avLst/>
          </a:prstGeom>
          <a:noFill/>
          <a:ln>
            <a:noFill/>
          </a:ln>
        </p:spPr>
      </p:pic>
      <p:pic>
        <p:nvPicPr>
          <p:cNvPr id="182" name="Google Shape;182;p30"/>
          <p:cNvPicPr preferRelativeResize="0"/>
          <p:nvPr/>
        </p:nvPicPr>
        <p:blipFill>
          <a:blip r:embed="rId5">
            <a:alphaModFix/>
          </a:blip>
          <a:stretch>
            <a:fillRect/>
          </a:stretch>
        </p:blipFill>
        <p:spPr>
          <a:xfrm>
            <a:off x="6241897" y="1943200"/>
            <a:ext cx="2590403" cy="1952775"/>
          </a:xfrm>
          <a:prstGeom prst="rect">
            <a:avLst/>
          </a:prstGeom>
          <a:noFill/>
          <a:ln>
            <a:noFill/>
          </a:ln>
        </p:spPr>
      </p:pic>
      <p:sp>
        <p:nvSpPr>
          <p:cNvPr id="183" name="Google Shape;183;p30"/>
          <p:cNvSpPr txBox="1"/>
          <p:nvPr/>
        </p:nvSpPr>
        <p:spPr>
          <a:xfrm>
            <a:off x="1397550" y="3939588"/>
            <a:ext cx="723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swald"/>
                <a:ea typeface="Oswald"/>
                <a:cs typeface="Oswald"/>
                <a:sym typeface="Oswald"/>
              </a:rPr>
              <a:t>~100%</a:t>
            </a:r>
            <a:endParaRPr b="1">
              <a:latin typeface="Oswald"/>
              <a:ea typeface="Oswald"/>
              <a:cs typeface="Oswald"/>
              <a:sym typeface="Oswald"/>
            </a:endParaRPr>
          </a:p>
        </p:txBody>
      </p:sp>
      <p:sp>
        <p:nvSpPr>
          <p:cNvPr id="184" name="Google Shape;184;p30"/>
          <p:cNvSpPr txBox="1"/>
          <p:nvPr/>
        </p:nvSpPr>
        <p:spPr>
          <a:xfrm>
            <a:off x="4295100" y="3939588"/>
            <a:ext cx="553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swald"/>
                <a:ea typeface="Oswald"/>
                <a:cs typeface="Oswald"/>
                <a:sym typeface="Oswald"/>
              </a:rPr>
              <a:t>29%</a:t>
            </a:r>
            <a:endParaRPr b="1">
              <a:latin typeface="Oswald"/>
              <a:ea typeface="Oswald"/>
              <a:cs typeface="Oswald"/>
              <a:sym typeface="Oswald"/>
            </a:endParaRPr>
          </a:p>
        </p:txBody>
      </p:sp>
      <p:sp>
        <p:nvSpPr>
          <p:cNvPr id="185" name="Google Shape;185;p30"/>
          <p:cNvSpPr txBox="1"/>
          <p:nvPr/>
        </p:nvSpPr>
        <p:spPr>
          <a:xfrm>
            <a:off x="7260200" y="3939588"/>
            <a:ext cx="553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swald"/>
                <a:ea typeface="Oswald"/>
                <a:cs typeface="Oswald"/>
                <a:sym typeface="Oswald"/>
              </a:rPr>
              <a:t>31%</a:t>
            </a:r>
            <a:endParaRPr b="1">
              <a:latin typeface="Oswald"/>
              <a:ea typeface="Oswald"/>
              <a:cs typeface="Oswald"/>
              <a:sym typeface="Oswald"/>
            </a:endParaRPr>
          </a:p>
        </p:txBody>
      </p:sp>
      <p:pic>
        <p:nvPicPr>
          <p:cNvPr id="186" name="Google Shape;186;p30"/>
          <p:cNvPicPr preferRelativeResize="0"/>
          <p:nvPr/>
        </p:nvPicPr>
        <p:blipFill>
          <a:blip r:embed="rId3">
            <a:alphaModFix/>
          </a:blip>
          <a:stretch>
            <a:fillRect/>
          </a:stretch>
        </p:blipFill>
        <p:spPr>
          <a:xfrm>
            <a:off x="3336363" y="1943200"/>
            <a:ext cx="2657051" cy="1952775"/>
          </a:xfrm>
          <a:prstGeom prst="rect">
            <a:avLst/>
          </a:prstGeom>
          <a:noFill/>
          <a:ln>
            <a:noFill/>
          </a:ln>
        </p:spPr>
      </p:pic>
      <p:pic>
        <p:nvPicPr>
          <p:cNvPr id="187" name="Google Shape;187;p30"/>
          <p:cNvPicPr preferRelativeResize="0"/>
          <p:nvPr/>
        </p:nvPicPr>
        <p:blipFill>
          <a:blip r:embed="rId3">
            <a:alphaModFix/>
          </a:blip>
          <a:stretch>
            <a:fillRect/>
          </a:stretch>
        </p:blipFill>
        <p:spPr>
          <a:xfrm>
            <a:off x="6241900" y="1943200"/>
            <a:ext cx="2657051" cy="195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11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that's terrible, but who even uses facial recognition software, anyhow?</a:t>
            </a:r>
            <a:endParaRPr/>
          </a:p>
        </p:txBody>
      </p:sp>
      <p:sp>
        <p:nvSpPr>
          <p:cNvPr id="193" name="Google Shape;193;p31"/>
          <p:cNvSpPr txBox="1"/>
          <p:nvPr>
            <p:ph idx="1" type="body"/>
          </p:nvPr>
        </p:nvSpPr>
        <p:spPr>
          <a:xfrm>
            <a:off x="311700" y="1834450"/>
            <a:ext cx="4596300" cy="307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2"/>
              </a:buClr>
              <a:buSzPts val="1800"/>
              <a:buFont typeface="Oswald Regular"/>
              <a:buChar char="●"/>
            </a:pPr>
            <a:r>
              <a:rPr lang="en">
                <a:solidFill>
                  <a:schemeClr val="accent2"/>
                </a:solidFill>
                <a:highlight>
                  <a:srgbClr val="FFFFFF"/>
                </a:highlight>
                <a:latin typeface="Oswald Regular"/>
                <a:ea typeface="Oswald Regular"/>
                <a:cs typeface="Oswald Regular"/>
                <a:sym typeface="Oswald Regular"/>
              </a:rPr>
              <a:t>Advertisements and user analytics:</a:t>
            </a:r>
            <a:endParaRPr>
              <a:solidFill>
                <a:schemeClr val="accent2"/>
              </a:solidFill>
              <a:highlight>
                <a:srgbClr val="FFFFFF"/>
              </a:highlight>
              <a:latin typeface="Oswald Regular"/>
              <a:ea typeface="Oswald Regular"/>
              <a:cs typeface="Oswald Regular"/>
              <a:sym typeface="Oswald Regular"/>
            </a:endParaRPr>
          </a:p>
          <a:p>
            <a:pPr indent="-342900" lvl="1" marL="914400" rtl="0" algn="l">
              <a:spcBef>
                <a:spcPts val="0"/>
              </a:spcBef>
              <a:spcAft>
                <a:spcPts val="0"/>
              </a:spcAft>
              <a:buClr>
                <a:srgbClr val="000000"/>
              </a:buClr>
              <a:buSzPts val="1800"/>
              <a:buChar char="○"/>
            </a:pPr>
            <a:r>
              <a:rPr lang="en" sz="1800">
                <a:solidFill>
                  <a:srgbClr val="000000"/>
                </a:solidFill>
                <a:highlight>
                  <a:srgbClr val="FFFFFF"/>
                </a:highlight>
              </a:rPr>
              <a:t>Large advertising firms</a:t>
            </a:r>
            <a:endParaRPr sz="1800">
              <a:solidFill>
                <a:srgbClr val="000000"/>
              </a:solidFill>
              <a:highlight>
                <a:srgbClr val="FFFFFF"/>
              </a:highlight>
            </a:endParaRPr>
          </a:p>
          <a:p>
            <a:pPr indent="-342900" lvl="1" marL="914400" rtl="0" algn="l">
              <a:spcBef>
                <a:spcPts val="0"/>
              </a:spcBef>
              <a:spcAft>
                <a:spcPts val="0"/>
              </a:spcAft>
              <a:buClr>
                <a:srgbClr val="000000"/>
              </a:buClr>
              <a:buSzPts val="1800"/>
              <a:buChar char="○"/>
            </a:pPr>
            <a:r>
              <a:rPr lang="en" sz="1800">
                <a:solidFill>
                  <a:srgbClr val="000000"/>
                </a:solidFill>
                <a:highlight>
                  <a:srgbClr val="FFFFFF"/>
                </a:highlight>
              </a:rPr>
              <a:t>Small businesses</a:t>
            </a:r>
            <a:endParaRPr sz="1800">
              <a:solidFill>
                <a:srgbClr val="000000"/>
              </a:solidFill>
              <a:highlight>
                <a:srgbClr val="FFFFFF"/>
              </a:highlight>
            </a:endParaRPr>
          </a:p>
          <a:p>
            <a:pPr indent="-317500" lvl="2" marL="1371600" rtl="0" algn="l">
              <a:spcBef>
                <a:spcPts val="0"/>
              </a:spcBef>
              <a:spcAft>
                <a:spcPts val="0"/>
              </a:spcAft>
              <a:buClr>
                <a:srgbClr val="000000"/>
              </a:buClr>
              <a:buSzPts val="1400"/>
              <a:buChar char="■"/>
            </a:pPr>
            <a:r>
              <a:rPr lang="en">
                <a:solidFill>
                  <a:srgbClr val="000000"/>
                </a:solidFill>
                <a:highlight>
                  <a:srgbClr val="FFFFFF"/>
                </a:highlight>
              </a:rPr>
              <a:t>A pizza shop in Oslo showed pizza ads to men, and salads to women</a:t>
            </a:r>
            <a:endParaRPr>
              <a:solidFill>
                <a:srgbClr val="000000"/>
              </a:solidFill>
              <a:highlight>
                <a:srgbClr val="FFFFFF"/>
              </a:highlight>
            </a:endParaRPr>
          </a:p>
          <a:p>
            <a:pPr indent="-342900" lvl="0" marL="457200" rtl="0" algn="l">
              <a:spcBef>
                <a:spcPts val="0"/>
              </a:spcBef>
              <a:spcAft>
                <a:spcPts val="0"/>
              </a:spcAft>
              <a:buClr>
                <a:schemeClr val="accent2"/>
              </a:buClr>
              <a:buSzPts val="1800"/>
              <a:buFont typeface="Oswald Regular"/>
              <a:buChar char="●"/>
            </a:pPr>
            <a:r>
              <a:rPr lang="en">
                <a:solidFill>
                  <a:schemeClr val="accent2"/>
                </a:solidFill>
                <a:highlight>
                  <a:srgbClr val="FFFFFF"/>
                </a:highlight>
                <a:latin typeface="Oswald Regular"/>
                <a:ea typeface="Oswald Regular"/>
                <a:cs typeface="Oswald Regular"/>
                <a:sym typeface="Oswald Regular"/>
              </a:rPr>
              <a:t>Mobile Phones:</a:t>
            </a:r>
            <a:endParaRPr>
              <a:solidFill>
                <a:schemeClr val="accent2"/>
              </a:solidFill>
              <a:highlight>
                <a:srgbClr val="FFFFFF"/>
              </a:highlight>
              <a:latin typeface="Oswald Regular"/>
              <a:ea typeface="Oswald Regular"/>
              <a:cs typeface="Oswald Regular"/>
              <a:sym typeface="Oswald Regular"/>
            </a:endParaRPr>
          </a:p>
          <a:p>
            <a:pPr indent="-342900" lvl="1" marL="914400" rtl="0" algn="l">
              <a:spcBef>
                <a:spcPts val="0"/>
              </a:spcBef>
              <a:spcAft>
                <a:spcPts val="0"/>
              </a:spcAft>
              <a:buClr>
                <a:srgbClr val="000000"/>
              </a:buClr>
              <a:buSzPts val="1800"/>
              <a:buChar char="○"/>
            </a:pPr>
            <a:r>
              <a:rPr lang="en" sz="1800">
                <a:solidFill>
                  <a:srgbClr val="000000"/>
                </a:solidFill>
                <a:highlight>
                  <a:srgbClr val="FFFFFF"/>
                </a:highlight>
              </a:rPr>
              <a:t>Unlocking</a:t>
            </a:r>
            <a:endParaRPr sz="1800">
              <a:solidFill>
                <a:srgbClr val="000000"/>
              </a:solidFill>
              <a:highlight>
                <a:srgbClr val="FFFFFF"/>
              </a:highlight>
            </a:endParaRPr>
          </a:p>
          <a:p>
            <a:pPr indent="-342900" lvl="1" marL="914400" rtl="0" algn="l">
              <a:spcBef>
                <a:spcPts val="0"/>
              </a:spcBef>
              <a:spcAft>
                <a:spcPts val="0"/>
              </a:spcAft>
              <a:buClr>
                <a:srgbClr val="000000"/>
              </a:buClr>
              <a:buSzPts val="1800"/>
              <a:buChar char="○"/>
            </a:pPr>
            <a:r>
              <a:rPr lang="en" sz="1800">
                <a:solidFill>
                  <a:srgbClr val="000000"/>
                </a:solidFill>
                <a:highlight>
                  <a:srgbClr val="FFFFFF"/>
                </a:highlight>
              </a:rPr>
              <a:t>Kid's games and apps</a:t>
            </a:r>
            <a:endParaRPr sz="1800">
              <a:solidFill>
                <a:srgbClr val="000000"/>
              </a:solidFill>
              <a:highlight>
                <a:srgbClr val="FFFFFF"/>
              </a:highlight>
            </a:endParaRPr>
          </a:p>
        </p:txBody>
      </p:sp>
      <p:pic>
        <p:nvPicPr>
          <p:cNvPr id="194" name="Google Shape;194;p31"/>
          <p:cNvPicPr preferRelativeResize="0"/>
          <p:nvPr/>
        </p:nvPicPr>
        <p:blipFill>
          <a:blip r:embed="rId3">
            <a:alphaModFix/>
          </a:blip>
          <a:stretch>
            <a:fillRect/>
          </a:stretch>
        </p:blipFill>
        <p:spPr>
          <a:xfrm>
            <a:off x="5435750" y="1237225"/>
            <a:ext cx="2721975" cy="3580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3" name="Shape 63"/>
        <p:cNvGrpSpPr/>
        <p:nvPr/>
      </p:nvGrpSpPr>
      <p:grpSpPr>
        <a:xfrm>
          <a:off x="0" y="0"/>
          <a:ext cx="0" cy="0"/>
          <a:chOff x="0" y="0"/>
          <a:chExt cx="0" cy="0"/>
        </a:xfrm>
      </p:grpSpPr>
      <p:sp>
        <p:nvSpPr>
          <p:cNvPr id="64" name="Google Shape;64;p14"/>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5000"/>
              <a:t>Examining Different Forms of Bias in Algorithms</a:t>
            </a:r>
            <a:endParaRPr sz="5000"/>
          </a:p>
        </p:txBody>
      </p:sp>
      <p:sp>
        <p:nvSpPr>
          <p:cNvPr id="65" name="Google Shape;65;p14"/>
          <p:cNvSpPr txBox="1"/>
          <p:nvPr>
            <p:ph idx="1" type="subTitle"/>
          </p:nvPr>
        </p:nvSpPr>
        <p:spPr>
          <a:xfrm>
            <a:off x="344250" y="3550650"/>
            <a:ext cx="4910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“Garbage in, garbage out”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that's all pretty harmless, right?</a:t>
            </a:r>
            <a:endParaRPr/>
          </a:p>
        </p:txBody>
      </p:sp>
      <p:sp>
        <p:nvSpPr>
          <p:cNvPr id="200" name="Google Shape;200;p32"/>
          <p:cNvSpPr txBox="1"/>
          <p:nvPr>
            <p:ph idx="1" type="body"/>
          </p:nvPr>
        </p:nvSpPr>
        <p:spPr>
          <a:xfrm>
            <a:off x="311700" y="1234075"/>
            <a:ext cx="8520600" cy="290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Oswald Regular"/>
                <a:ea typeface="Oswald Regular"/>
                <a:cs typeface="Oswald Regular"/>
                <a:sym typeface="Oswald Regular"/>
              </a:rPr>
              <a:t>Rekognition's biggest customers are government agencies and police stations.</a:t>
            </a:r>
            <a:endParaRPr>
              <a:highlight>
                <a:srgbClr val="FFFFFF"/>
              </a:highlight>
            </a:endParaRPr>
          </a:p>
          <a:p>
            <a:pPr indent="-342900" lvl="0" marL="457200" rtl="0" algn="l">
              <a:spcBef>
                <a:spcPts val="1600"/>
              </a:spcBef>
              <a:spcAft>
                <a:spcPts val="0"/>
              </a:spcAft>
              <a:buSzPts val="1800"/>
              <a:buChar char="●"/>
            </a:pPr>
            <a:r>
              <a:rPr lang="en">
                <a:highlight>
                  <a:srgbClr val="FFFFFF"/>
                </a:highlight>
              </a:rPr>
              <a:t>US Customs and Border Protection, at the M</a:t>
            </a:r>
            <a:r>
              <a:rPr lang="en">
                <a:highlight>
                  <a:srgbClr val="FFFFFF"/>
                </a:highlight>
              </a:rPr>
              <a:t>exico border and in domestic airports</a:t>
            </a:r>
            <a:endParaRPr>
              <a:highlight>
                <a:srgbClr val="FFFFFF"/>
              </a:highlight>
            </a:endParaRPr>
          </a:p>
          <a:p>
            <a:pPr indent="-342900" lvl="0" marL="457200" rtl="0" algn="l">
              <a:spcBef>
                <a:spcPts val="0"/>
              </a:spcBef>
              <a:spcAft>
                <a:spcPts val="0"/>
              </a:spcAft>
              <a:buSzPts val="1800"/>
              <a:buChar char="●"/>
            </a:pPr>
            <a:r>
              <a:rPr lang="en">
                <a:highlight>
                  <a:srgbClr val="FFFFFF"/>
                </a:highlight>
              </a:rPr>
              <a:t>Police stations all around the US use it for </a:t>
            </a:r>
            <a:r>
              <a:rPr lang="en">
                <a:highlight>
                  <a:srgbClr val="FFFFFF"/>
                </a:highlight>
              </a:rPr>
              <a:t>identification</a:t>
            </a:r>
            <a:endParaRPr>
              <a:highlight>
                <a:srgbClr val="FFFFFF"/>
              </a:highlight>
            </a:endParaRPr>
          </a:p>
          <a:p>
            <a:pPr indent="-342900" lvl="0" marL="457200" rtl="0" algn="l">
              <a:spcBef>
                <a:spcPts val="0"/>
              </a:spcBef>
              <a:spcAft>
                <a:spcPts val="0"/>
              </a:spcAft>
              <a:buSzPts val="1800"/>
              <a:buChar char="●"/>
            </a:pPr>
            <a:r>
              <a:rPr lang="en"/>
              <a:t>The NYPD</a:t>
            </a:r>
            <a:r>
              <a:rPr lang="en"/>
              <a:t> </a:t>
            </a:r>
            <a:r>
              <a:rPr b="1" lang="en"/>
              <a:t>combines forensic sketches, photoshop, and celebrity look-alikes</a:t>
            </a:r>
            <a:r>
              <a:rPr lang="en"/>
              <a:t> to identify suspects using FRS</a:t>
            </a:r>
            <a:endParaRPr/>
          </a:p>
          <a:p>
            <a:pPr indent="-342900" lvl="0" marL="457200" rtl="0" algn="l">
              <a:spcBef>
                <a:spcPts val="0"/>
              </a:spcBef>
              <a:spcAft>
                <a:spcPts val="0"/>
              </a:spcAft>
              <a:buSzPts val="1800"/>
              <a:buChar char="●"/>
            </a:pPr>
            <a:r>
              <a:rPr lang="en"/>
              <a:t>China uses FRS to </a:t>
            </a:r>
            <a:r>
              <a:rPr b="1" lang="en"/>
              <a:t>track and racially profile </a:t>
            </a:r>
            <a:r>
              <a:rPr lang="en">
                <a:highlight>
                  <a:srgbClr val="FFFFFF"/>
                </a:highlight>
              </a:rPr>
              <a:t>Uighurs, a minority Muslim population</a:t>
            </a:r>
            <a:endParaRPr>
              <a:solidFill>
                <a:srgbClr val="000000"/>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Wow. So how does bias creep in?</a:t>
            </a:r>
            <a:endParaRPr/>
          </a:p>
        </p:txBody>
      </p:sp>
      <p:sp>
        <p:nvSpPr>
          <p:cNvPr id="206" name="Google Shape;206;p33"/>
          <p:cNvSpPr txBox="1"/>
          <p:nvPr>
            <p:ph idx="1" type="body"/>
          </p:nvPr>
        </p:nvSpPr>
        <p:spPr>
          <a:xfrm>
            <a:off x="311700" y="1127550"/>
            <a:ext cx="8520600" cy="385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Design flaws:</a:t>
            </a:r>
            <a:r>
              <a:rPr lang="en"/>
              <a:t> specifically designing software around the "easiest" data set and purposefully excluding edge cases</a:t>
            </a:r>
            <a:endParaRPr/>
          </a:p>
          <a:p>
            <a:pPr indent="-342900" lvl="0" marL="457200" rtl="0" algn="l">
              <a:lnSpc>
                <a:spcPct val="150000"/>
              </a:lnSpc>
              <a:spcBef>
                <a:spcPts val="0"/>
              </a:spcBef>
              <a:spcAft>
                <a:spcPts val="0"/>
              </a:spcAft>
              <a:buSzPts val="1800"/>
              <a:buChar char="●"/>
            </a:pPr>
            <a:r>
              <a:rPr lang="en"/>
              <a:t>...Like Amazon making a facial recognition software that ignores:</a:t>
            </a:r>
            <a:endParaRPr/>
          </a:p>
          <a:p>
            <a:pPr indent="-317500" lvl="1" marL="914400" rtl="0" algn="l">
              <a:lnSpc>
                <a:spcPct val="115000"/>
              </a:lnSpc>
              <a:spcBef>
                <a:spcPts val="0"/>
              </a:spcBef>
              <a:spcAft>
                <a:spcPts val="0"/>
              </a:spcAft>
              <a:buSzPts val="1400"/>
              <a:buChar char="○"/>
            </a:pPr>
            <a:r>
              <a:rPr lang="en"/>
              <a:t>trans and gender non-conforming people</a:t>
            </a:r>
            <a:endParaRPr/>
          </a:p>
          <a:p>
            <a:pPr indent="-317500" lvl="1" marL="914400" rtl="0" algn="l">
              <a:lnSpc>
                <a:spcPct val="115000"/>
              </a:lnSpc>
              <a:spcBef>
                <a:spcPts val="0"/>
              </a:spcBef>
              <a:spcAft>
                <a:spcPts val="0"/>
              </a:spcAft>
              <a:buSzPts val="1400"/>
              <a:buChar char="○"/>
            </a:pPr>
            <a:r>
              <a:rPr lang="en"/>
              <a:t>intersex people</a:t>
            </a:r>
            <a:endParaRPr/>
          </a:p>
          <a:p>
            <a:pPr indent="-317500" lvl="1" marL="914400" rtl="0" algn="l">
              <a:lnSpc>
                <a:spcPct val="115000"/>
              </a:lnSpc>
              <a:spcBef>
                <a:spcPts val="0"/>
              </a:spcBef>
              <a:spcAft>
                <a:spcPts val="0"/>
              </a:spcAft>
              <a:buSzPts val="1400"/>
              <a:buChar char="○"/>
            </a:pPr>
            <a:r>
              <a:rPr lang="en"/>
              <a:t>people with certain medical conditions, like hirsutism</a:t>
            </a:r>
            <a:endParaRPr/>
          </a:p>
          <a:p>
            <a:pPr indent="-317500" lvl="1" marL="914400" rtl="0" algn="l">
              <a:lnSpc>
                <a:spcPct val="115000"/>
              </a:lnSpc>
              <a:spcBef>
                <a:spcPts val="0"/>
              </a:spcBef>
              <a:spcAft>
                <a:spcPts val="0"/>
              </a:spcAft>
              <a:buSzPts val="1400"/>
              <a:buChar char="○"/>
            </a:pPr>
            <a:r>
              <a:rPr lang="en"/>
              <a:t>racial minorities</a:t>
            </a:r>
            <a:endParaRPr/>
          </a:p>
          <a:p>
            <a:pPr indent="-317500" lvl="1" marL="914400" rtl="0" algn="l">
              <a:lnSpc>
                <a:spcPct val="115000"/>
              </a:lnSpc>
              <a:spcBef>
                <a:spcPts val="0"/>
              </a:spcBef>
              <a:spcAft>
                <a:spcPts val="0"/>
              </a:spcAft>
              <a:buSzPts val="1400"/>
              <a:buChar char="○"/>
            </a:pPr>
            <a:r>
              <a:rPr lang="en"/>
              <a:t>women</a:t>
            </a:r>
            <a:endParaRPr/>
          </a:p>
          <a:p>
            <a:pPr indent="-342900" lvl="0" marL="457200" rtl="0" algn="l">
              <a:lnSpc>
                <a:spcPct val="150000"/>
              </a:lnSpc>
              <a:spcBef>
                <a:spcPts val="0"/>
              </a:spcBef>
              <a:spcAft>
                <a:spcPts val="0"/>
              </a:spcAft>
              <a:buSzPts val="1800"/>
              <a:buChar char="●"/>
            </a:pPr>
            <a:r>
              <a:rPr lang="en"/>
              <a:t>In contrast, Microsoft isn't selling its FRS specifically because it was trained primarily on white men</a:t>
            </a:r>
            <a:endParaRPr/>
          </a:p>
          <a:p>
            <a:pPr indent="-317500" lvl="1" marL="914400" rtl="0" algn="l">
              <a:lnSpc>
                <a:spcPct val="115000"/>
              </a:lnSpc>
              <a:spcBef>
                <a:spcPts val="0"/>
              </a:spcBef>
              <a:spcAft>
                <a:spcPts val="0"/>
              </a:spcAft>
              <a:buSzPts val="1400"/>
              <a:buChar char="○"/>
            </a:pPr>
            <a:r>
              <a:rPr lang="en"/>
              <a:t>Microsoft concluded its use would lead to innocent women and </a:t>
            </a:r>
            <a:r>
              <a:rPr lang="en"/>
              <a:t>minorities</a:t>
            </a:r>
            <a:r>
              <a:rPr lang="en"/>
              <a:t> being </a:t>
            </a:r>
            <a:r>
              <a:rPr lang="en"/>
              <a:t>held for questioning</a:t>
            </a:r>
            <a:endParaRPr/>
          </a:p>
          <a:p>
            <a:pPr indent="0" lvl="0" marL="0" rtl="0" algn="l">
              <a:lnSpc>
                <a:spcPct val="115000"/>
              </a:lnSpc>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Biased data sets</a:t>
            </a:r>
            <a:endParaRPr/>
          </a:p>
        </p:txBody>
      </p:sp>
      <p:sp>
        <p:nvSpPr>
          <p:cNvPr id="212" name="Google Shape;212;p34"/>
          <p:cNvSpPr txBox="1"/>
          <p:nvPr>
            <p:ph idx="1" type="body"/>
          </p:nvPr>
        </p:nvSpPr>
        <p:spPr>
          <a:xfrm>
            <a:off x="311700" y="1234075"/>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accent2"/>
                </a:solidFill>
              </a:rPr>
              <a:t>Algorithms are magnifiers of bias.</a:t>
            </a:r>
            <a:endParaRPr sz="1400">
              <a:solidFill>
                <a:schemeClr val="accent2"/>
              </a:solidFill>
            </a:endParaRPr>
          </a:p>
          <a:p>
            <a:pPr indent="0" lvl="0" marL="457200" rtl="0" algn="l">
              <a:lnSpc>
                <a:spcPct val="150000"/>
              </a:lnSpc>
              <a:spcBef>
                <a:spcPts val="0"/>
              </a:spcBef>
              <a:spcAft>
                <a:spcPts val="0"/>
              </a:spcAft>
              <a:buNone/>
            </a:pPr>
            <a:r>
              <a:t/>
            </a:r>
            <a:endParaRPr sz="1400"/>
          </a:p>
          <a:p>
            <a:pPr indent="0" lvl="0" marL="457200" rtl="0" algn="l">
              <a:lnSpc>
                <a:spcPct val="150000"/>
              </a:lnSpc>
              <a:spcBef>
                <a:spcPts val="1500"/>
              </a:spcBef>
              <a:spcAft>
                <a:spcPts val="0"/>
              </a:spcAft>
              <a:buNone/>
            </a:pPr>
            <a:r>
              <a:t/>
            </a:r>
            <a:endParaRPr sz="1200">
              <a:latin typeface="Arial"/>
              <a:ea typeface="Arial"/>
              <a:cs typeface="Arial"/>
              <a:sym typeface="Arial"/>
            </a:endParaRPr>
          </a:p>
          <a:p>
            <a:pPr indent="0" lvl="0" marL="457200" rtl="0" algn="l">
              <a:lnSpc>
                <a:spcPct val="150000"/>
              </a:lnSpc>
              <a:spcBef>
                <a:spcPts val="1500"/>
              </a:spcBef>
              <a:spcAft>
                <a:spcPts val="0"/>
              </a:spcAft>
              <a:buNone/>
            </a:pPr>
            <a:r>
              <a:t/>
            </a:r>
            <a:endParaRPr sz="1200">
              <a:latin typeface="Arial"/>
              <a:ea typeface="Arial"/>
              <a:cs typeface="Arial"/>
              <a:sym typeface="Arial"/>
            </a:endParaRPr>
          </a:p>
          <a:p>
            <a:pPr indent="0" lvl="0" marL="457200" rtl="0" algn="l">
              <a:lnSpc>
                <a:spcPct val="150000"/>
              </a:lnSpc>
              <a:spcBef>
                <a:spcPts val="1500"/>
              </a:spcBef>
              <a:spcAft>
                <a:spcPts val="0"/>
              </a:spcAft>
              <a:buNone/>
            </a:pPr>
            <a:r>
              <a:t/>
            </a:r>
            <a:endParaRPr baseline="-25000" sz="1200">
              <a:latin typeface="Arial"/>
              <a:ea typeface="Arial"/>
              <a:cs typeface="Arial"/>
              <a:sym typeface="Arial"/>
            </a:endParaRPr>
          </a:p>
          <a:p>
            <a:pPr indent="0" lvl="0" marL="0" rtl="0" algn="l">
              <a:lnSpc>
                <a:spcPct val="150000"/>
              </a:lnSpc>
              <a:spcBef>
                <a:spcPts val="1500"/>
              </a:spcBef>
              <a:spcAft>
                <a:spcPts val="0"/>
              </a:spcAft>
              <a:buNone/>
            </a:pPr>
            <a:r>
              <a:t/>
            </a:r>
            <a:endParaRPr sz="1200">
              <a:latin typeface="Arial"/>
              <a:ea typeface="Arial"/>
              <a:cs typeface="Arial"/>
              <a:sym typeface="Arial"/>
            </a:endParaRPr>
          </a:p>
          <a:p>
            <a:pPr indent="0" lvl="0" marL="0" rtl="0" algn="l">
              <a:lnSpc>
                <a:spcPct val="150000"/>
              </a:lnSpc>
              <a:spcBef>
                <a:spcPts val="1500"/>
              </a:spcBef>
              <a:spcAft>
                <a:spcPts val="0"/>
              </a:spcAft>
              <a:buClr>
                <a:schemeClr val="dk2"/>
              </a:buClr>
              <a:buSzPts val="1100"/>
              <a:buFont typeface="Arial"/>
              <a:buNone/>
            </a:pPr>
            <a:r>
              <a:t/>
            </a:r>
            <a:endParaRPr sz="1200">
              <a:solidFill>
                <a:srgbClr val="485667"/>
              </a:solidFill>
              <a:latin typeface="Arial"/>
              <a:ea typeface="Arial"/>
              <a:cs typeface="Arial"/>
              <a:sym typeface="Arial"/>
            </a:endParaRPr>
          </a:p>
          <a:p>
            <a:pPr indent="0" lvl="0" marL="0" rtl="0" algn="l">
              <a:spcBef>
                <a:spcPts val="1500"/>
              </a:spcBef>
              <a:spcAft>
                <a:spcPts val="1600"/>
              </a:spcAft>
              <a:buNone/>
            </a:pPr>
            <a:r>
              <a:t/>
            </a:r>
            <a:endParaRPr/>
          </a:p>
        </p:txBody>
      </p:sp>
      <p:pic>
        <p:nvPicPr>
          <p:cNvPr id="213" name="Google Shape;213;p34"/>
          <p:cNvPicPr preferRelativeResize="0"/>
          <p:nvPr/>
        </p:nvPicPr>
        <p:blipFill>
          <a:blip r:embed="rId3">
            <a:alphaModFix/>
          </a:blip>
          <a:stretch>
            <a:fillRect/>
          </a:stretch>
        </p:blipFill>
        <p:spPr>
          <a:xfrm>
            <a:off x="311700" y="2234550"/>
            <a:ext cx="1541831" cy="1616449"/>
          </a:xfrm>
          <a:prstGeom prst="rect">
            <a:avLst/>
          </a:prstGeom>
          <a:noFill/>
          <a:ln>
            <a:noFill/>
          </a:ln>
        </p:spPr>
      </p:pic>
      <p:pic>
        <p:nvPicPr>
          <p:cNvPr id="214" name="Google Shape;214;p34"/>
          <p:cNvPicPr preferRelativeResize="0"/>
          <p:nvPr/>
        </p:nvPicPr>
        <p:blipFill>
          <a:blip r:embed="rId4">
            <a:alphaModFix/>
          </a:blip>
          <a:stretch>
            <a:fillRect/>
          </a:stretch>
        </p:blipFill>
        <p:spPr>
          <a:xfrm>
            <a:off x="2923937" y="2203402"/>
            <a:ext cx="2007013" cy="1678748"/>
          </a:xfrm>
          <a:prstGeom prst="rect">
            <a:avLst/>
          </a:prstGeom>
          <a:noFill/>
          <a:ln>
            <a:noFill/>
          </a:ln>
        </p:spPr>
      </p:pic>
      <p:pic>
        <p:nvPicPr>
          <p:cNvPr id="215" name="Google Shape;215;p34"/>
          <p:cNvPicPr preferRelativeResize="0"/>
          <p:nvPr/>
        </p:nvPicPr>
        <p:blipFill>
          <a:blip r:embed="rId5">
            <a:alphaModFix/>
          </a:blip>
          <a:stretch>
            <a:fillRect/>
          </a:stretch>
        </p:blipFill>
        <p:spPr>
          <a:xfrm>
            <a:off x="6001350" y="2071350"/>
            <a:ext cx="2815275" cy="1779650"/>
          </a:xfrm>
          <a:prstGeom prst="rect">
            <a:avLst/>
          </a:prstGeom>
          <a:noFill/>
          <a:ln>
            <a:noFill/>
          </a:ln>
        </p:spPr>
      </p:pic>
      <p:sp>
        <p:nvSpPr>
          <p:cNvPr id="216" name="Google Shape;216;p34"/>
          <p:cNvSpPr txBox="1"/>
          <p:nvPr/>
        </p:nvSpPr>
        <p:spPr>
          <a:xfrm>
            <a:off x="285063" y="4174850"/>
            <a:ext cx="15951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A biased society...</a:t>
            </a:r>
            <a:endParaRPr>
              <a:latin typeface="Playfair Display"/>
              <a:ea typeface="Playfair Display"/>
              <a:cs typeface="Playfair Display"/>
              <a:sym typeface="Playfair Display"/>
            </a:endParaRPr>
          </a:p>
        </p:txBody>
      </p:sp>
      <p:sp>
        <p:nvSpPr>
          <p:cNvPr id="217" name="Google Shape;217;p34"/>
          <p:cNvSpPr txBox="1"/>
          <p:nvPr/>
        </p:nvSpPr>
        <p:spPr>
          <a:xfrm>
            <a:off x="3129886" y="4076900"/>
            <a:ext cx="159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...creates a biased data set...</a:t>
            </a:r>
            <a:endParaRPr>
              <a:latin typeface="Playfair Display"/>
              <a:ea typeface="Playfair Display"/>
              <a:cs typeface="Playfair Display"/>
              <a:sym typeface="Playfair Display"/>
            </a:endParaRPr>
          </a:p>
        </p:txBody>
      </p:sp>
      <p:sp>
        <p:nvSpPr>
          <p:cNvPr id="218" name="Google Shape;218;p34"/>
          <p:cNvSpPr txBox="1"/>
          <p:nvPr/>
        </p:nvSpPr>
        <p:spPr>
          <a:xfrm>
            <a:off x="6470875" y="4113200"/>
            <a:ext cx="18762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...that results in a biased algorithm</a:t>
            </a:r>
            <a:endParaRPr>
              <a:latin typeface="Playfair Display"/>
              <a:ea typeface="Playfair Display"/>
              <a:cs typeface="Playfair Display"/>
              <a:sym typeface="Playfair Display"/>
            </a:endParaRPr>
          </a:p>
        </p:txBody>
      </p:sp>
      <p:sp>
        <p:nvSpPr>
          <p:cNvPr id="219" name="Google Shape;219;p34"/>
          <p:cNvSpPr/>
          <p:nvPr/>
        </p:nvSpPr>
        <p:spPr>
          <a:xfrm>
            <a:off x="1941875" y="2756425"/>
            <a:ext cx="893700" cy="5727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p:nvPr/>
        </p:nvSpPr>
        <p:spPr>
          <a:xfrm>
            <a:off x="5019300" y="2756425"/>
            <a:ext cx="893700" cy="5727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Preventing bias</a:t>
            </a:r>
            <a:endParaRPr/>
          </a:p>
        </p:txBody>
      </p:sp>
      <p:sp>
        <p:nvSpPr>
          <p:cNvPr id="226" name="Google Shape;226;p35"/>
          <p:cNvSpPr txBox="1"/>
          <p:nvPr>
            <p:ph idx="1" type="body"/>
          </p:nvPr>
        </p:nvSpPr>
        <p:spPr>
          <a:xfrm>
            <a:off x="311700" y="1258650"/>
            <a:ext cx="8520600" cy="361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Make sure women and </a:t>
            </a:r>
            <a:r>
              <a:rPr lang="en">
                <a:solidFill>
                  <a:srgbClr val="000000"/>
                </a:solidFill>
              </a:rPr>
              <a:t>minorities</a:t>
            </a:r>
            <a:r>
              <a:rPr lang="en">
                <a:solidFill>
                  <a:srgbClr val="000000"/>
                </a:solidFill>
              </a:rPr>
              <a:t> are represented and listened to on your development team</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People are more likely to point out bias if it affects them</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Treat minorities with respect--gather data with their input </a:t>
            </a:r>
            <a:r>
              <a:rPr b="1" lang="en">
                <a:solidFill>
                  <a:srgbClr val="000000"/>
                </a:solidFill>
              </a:rPr>
              <a:t>and</a:t>
            </a:r>
            <a:r>
              <a:rPr lang="en">
                <a:solidFill>
                  <a:srgbClr val="000000"/>
                </a:solidFill>
              </a:rPr>
              <a:t> permission</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t>Plan for edge cases and abnormalities</a:t>
            </a:r>
            <a:endParaRPr/>
          </a:p>
          <a:p>
            <a:pPr indent="-317500" lvl="1" marL="914400" rtl="0" algn="l">
              <a:lnSpc>
                <a:spcPct val="150000"/>
              </a:lnSpc>
              <a:spcBef>
                <a:spcPts val="0"/>
              </a:spcBef>
              <a:spcAft>
                <a:spcPts val="0"/>
              </a:spcAft>
              <a:buSzPts val="1400"/>
              <a:buChar char="○"/>
            </a:pPr>
            <a:r>
              <a:rPr lang="en"/>
              <a:t>This is </a:t>
            </a:r>
            <a:r>
              <a:rPr b="1" lang="en"/>
              <a:t>real life</a:t>
            </a:r>
            <a:r>
              <a:rPr lang="en"/>
              <a:t>, not class!</a:t>
            </a:r>
            <a:endParaRPr/>
          </a:p>
          <a:p>
            <a:pPr indent="-342900" lvl="0" marL="457200" rtl="0" algn="l">
              <a:lnSpc>
                <a:spcPct val="150000"/>
              </a:lnSpc>
              <a:spcBef>
                <a:spcPts val="0"/>
              </a:spcBef>
              <a:spcAft>
                <a:spcPts val="0"/>
              </a:spcAft>
              <a:buSzPts val="1800"/>
              <a:buChar char="●"/>
            </a:pPr>
            <a:r>
              <a:rPr lang="en"/>
              <a:t>Carefully select an unbiased data set</a:t>
            </a:r>
            <a:endParaRPr/>
          </a:p>
          <a:p>
            <a:pPr indent="-317500" lvl="1" marL="914400" rtl="0" algn="l">
              <a:lnSpc>
                <a:spcPct val="150000"/>
              </a:lnSpc>
              <a:spcBef>
                <a:spcPts val="0"/>
              </a:spcBef>
              <a:spcAft>
                <a:spcPts val="0"/>
              </a:spcAft>
              <a:buSzPts val="1400"/>
              <a:buChar char="○"/>
            </a:pPr>
            <a:r>
              <a:rPr lang="en"/>
              <a:t>That's not going to be Shutterstock or Google Images</a:t>
            </a:r>
            <a:endParaRPr/>
          </a:p>
          <a:p>
            <a:pPr indent="0" lvl="0" marL="0" rtl="0" algn="l">
              <a:lnSpc>
                <a:spcPct val="150000"/>
              </a:lnSpc>
              <a:spcBef>
                <a:spcPts val="1500"/>
              </a:spcBef>
              <a:spcAft>
                <a:spcPts val="0"/>
              </a:spcAft>
              <a:buNone/>
            </a:pPr>
            <a:r>
              <a:rPr b="1" lang="en">
                <a:solidFill>
                  <a:schemeClr val="accent2"/>
                </a:solidFill>
              </a:rPr>
              <a:t>And don't release a product if you know it's biased!</a:t>
            </a:r>
            <a:endParaRPr b="1">
              <a:solidFill>
                <a:schemeClr val="accent2"/>
              </a:solidFill>
            </a:endParaRPr>
          </a:p>
          <a:p>
            <a:pPr indent="0" lvl="0" marL="0" rtl="0" algn="l">
              <a:lnSpc>
                <a:spcPct val="150000"/>
              </a:lnSpc>
              <a:spcBef>
                <a:spcPts val="1500"/>
              </a:spcBef>
              <a:spcAft>
                <a:spcPts val="0"/>
              </a:spcAft>
              <a:buNone/>
            </a:pPr>
            <a:r>
              <a:t/>
            </a:r>
            <a:endParaRPr b="1"/>
          </a:p>
          <a:p>
            <a:pPr indent="0" lvl="0" marL="0" rtl="0" algn="l">
              <a:spcBef>
                <a:spcPts val="15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30" name="Shape 230"/>
        <p:cNvGrpSpPr/>
        <p:nvPr/>
      </p:nvGrpSpPr>
      <p:grpSpPr>
        <a:xfrm>
          <a:off x="0" y="0"/>
          <a:ext cx="0" cy="0"/>
          <a:chOff x="0" y="0"/>
          <a:chExt cx="0" cy="0"/>
        </a:xfrm>
      </p:grpSpPr>
      <p:sp>
        <p:nvSpPr>
          <p:cNvPr id="231" name="Google Shape;231;p36"/>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lt1"/>
                </a:solidFill>
                <a:latin typeface="Georgia"/>
                <a:ea typeface="Georgia"/>
                <a:cs typeface="Georgia"/>
                <a:sym typeface="Georgia"/>
              </a:rPr>
              <a:t>...B</a:t>
            </a:r>
            <a:r>
              <a:rPr lang="en">
                <a:solidFill>
                  <a:schemeClr val="lt1"/>
                </a:solidFill>
                <a:latin typeface="Georgia"/>
                <a:ea typeface="Georgia"/>
                <a:cs typeface="Georgia"/>
                <a:sym typeface="Georgia"/>
              </a:rPr>
              <a:t>iases should be called out, just as one would hold a person accountable. There’s this increased danger when you embed that bias into an algorithm versus when a human makes a prejudiced decision. Someone will tell you it’s wrong, whether it’s the public or your boss.</a:t>
            </a:r>
            <a:endParaRPr>
              <a:solidFill>
                <a:schemeClr val="lt1"/>
              </a:solidFill>
              <a:latin typeface="Georgia"/>
              <a:ea typeface="Georgia"/>
              <a:cs typeface="Georgia"/>
              <a:sym typeface="Georgia"/>
            </a:endParaRPr>
          </a:p>
          <a:p>
            <a:pPr indent="0" lvl="0" marL="0" rtl="0" algn="l">
              <a:lnSpc>
                <a:spcPct val="150000"/>
              </a:lnSpc>
              <a:spcBef>
                <a:spcPts val="1500"/>
              </a:spcBef>
              <a:spcAft>
                <a:spcPts val="0"/>
              </a:spcAft>
              <a:buNone/>
            </a:pPr>
            <a:r>
              <a:rPr b="1" lang="en">
                <a:solidFill>
                  <a:schemeClr val="dk1"/>
                </a:solidFill>
                <a:latin typeface="Georgia"/>
                <a:ea typeface="Georgia"/>
                <a:cs typeface="Georgia"/>
                <a:sym typeface="Georgia"/>
              </a:rPr>
              <a:t>With AI, we tend to absolve this responsibility. No one is going to put an algorithm in jail.</a:t>
            </a:r>
            <a:endParaRPr>
              <a:solidFill>
                <a:schemeClr val="dk1"/>
              </a:solidFill>
              <a:latin typeface="Georgia"/>
              <a:ea typeface="Georgia"/>
              <a:cs typeface="Georgia"/>
              <a:sym typeface="Georgia"/>
            </a:endParaRPr>
          </a:p>
          <a:p>
            <a:pPr indent="457200" lvl="0" marL="0" rtl="0" algn="l">
              <a:lnSpc>
                <a:spcPct val="150000"/>
              </a:lnSpc>
              <a:spcBef>
                <a:spcPts val="1500"/>
              </a:spcBef>
              <a:spcAft>
                <a:spcPts val="1500"/>
              </a:spcAft>
              <a:buClr>
                <a:schemeClr val="dk2"/>
              </a:buClr>
              <a:buSzPts val="1100"/>
              <a:buFont typeface="Arial"/>
              <a:buNone/>
            </a:pPr>
            <a:r>
              <a:rPr lang="en" sz="1400">
                <a:solidFill>
                  <a:schemeClr val="lt1"/>
                </a:solidFill>
                <a:latin typeface="Georgia"/>
                <a:ea typeface="Georgia"/>
                <a:cs typeface="Georgia"/>
                <a:sym typeface="Georgia"/>
              </a:rPr>
              <a:t>- Deb Raji, engineering student at the University of Toronto</a:t>
            </a:r>
            <a:endParaRPr sz="1400">
              <a:solidFill>
                <a:schemeClr val="lt1"/>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Racial Bias</a:t>
            </a:r>
            <a:endParaRPr/>
          </a:p>
          <a:p>
            <a:pPr indent="0" lvl="0" marL="0" rtl="0" algn="ctr">
              <a:spcBef>
                <a:spcPts val="0"/>
              </a:spcBef>
              <a:spcAft>
                <a:spcPts val="0"/>
              </a:spcAft>
              <a:buNone/>
            </a:pPr>
            <a:r>
              <a:rPr lang="en"/>
              <a:t>in</a:t>
            </a:r>
            <a:endParaRPr/>
          </a:p>
          <a:p>
            <a:pPr indent="0" lvl="0" marL="0" rtl="0" algn="ctr">
              <a:spcBef>
                <a:spcPts val="0"/>
              </a:spcBef>
              <a:spcAft>
                <a:spcPts val="0"/>
              </a:spcAft>
              <a:buNone/>
            </a:pPr>
            <a:r>
              <a:rPr lang="en"/>
              <a:t>Criminal Justice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the criminal justice system use algorithms</a:t>
            </a:r>
            <a:r>
              <a:rPr lang="en"/>
              <a:t>?</a:t>
            </a:r>
            <a:endParaRPr/>
          </a:p>
        </p:txBody>
      </p:sp>
      <p:sp>
        <p:nvSpPr>
          <p:cNvPr id="242" name="Google Shape;242;p38"/>
          <p:cNvSpPr txBox="1"/>
          <p:nvPr>
            <p:ph idx="1" type="body"/>
          </p:nvPr>
        </p:nvSpPr>
        <p:spPr>
          <a:xfrm>
            <a:off x="311700" y="1127550"/>
            <a:ext cx="8520600" cy="385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Among other uses, I’ll focus on the following applications:</a:t>
            </a:r>
            <a:endParaRPr b="1"/>
          </a:p>
          <a:p>
            <a:pPr indent="0" lvl="0" marL="457200" marR="0" rtl="0" algn="l">
              <a:lnSpc>
                <a:spcPct val="150000"/>
              </a:lnSpc>
              <a:spcBef>
                <a:spcPts val="0"/>
              </a:spcBef>
              <a:spcAft>
                <a:spcPts val="0"/>
              </a:spcAft>
              <a:buNone/>
            </a:pPr>
            <a:r>
              <a:t/>
            </a:r>
            <a:endParaRPr/>
          </a:p>
          <a:p>
            <a:pPr indent="-342900" lvl="0" marL="457200" marR="0" rtl="0" algn="l">
              <a:lnSpc>
                <a:spcPct val="150000"/>
              </a:lnSpc>
              <a:spcBef>
                <a:spcPts val="0"/>
              </a:spcBef>
              <a:spcAft>
                <a:spcPts val="0"/>
              </a:spcAft>
              <a:buClr>
                <a:schemeClr val="dk2"/>
              </a:buClr>
              <a:buSzPts val="1800"/>
              <a:buFont typeface="Playfair Display"/>
              <a:buChar char="●"/>
            </a:pPr>
            <a:r>
              <a:rPr lang="en"/>
              <a:t>Allocation of Law Enforcement Resources</a:t>
            </a:r>
            <a:endParaRPr/>
          </a:p>
          <a:p>
            <a:pPr indent="0" lvl="0" marL="457200" marR="0" rtl="0" algn="l">
              <a:lnSpc>
                <a:spcPct val="150000"/>
              </a:lnSpc>
              <a:spcBef>
                <a:spcPts val="0"/>
              </a:spcBef>
              <a:spcAft>
                <a:spcPts val="0"/>
              </a:spcAft>
              <a:buNone/>
            </a:pPr>
            <a:r>
              <a:t/>
            </a:r>
            <a:endParaRPr/>
          </a:p>
          <a:p>
            <a:pPr indent="-342900" lvl="0" marL="457200" marR="0" rtl="0" algn="l">
              <a:lnSpc>
                <a:spcPct val="150000"/>
              </a:lnSpc>
              <a:spcBef>
                <a:spcPts val="0"/>
              </a:spcBef>
              <a:spcAft>
                <a:spcPts val="0"/>
              </a:spcAft>
              <a:buClr>
                <a:schemeClr val="dk2"/>
              </a:buClr>
              <a:buSzPts val="1800"/>
              <a:buFont typeface="Playfair Display"/>
              <a:buChar char="●"/>
            </a:pPr>
            <a:r>
              <a:rPr lang="en"/>
              <a:t>Assisting Law Enforcement in the Field</a:t>
            </a:r>
            <a:endParaRPr/>
          </a:p>
          <a:p>
            <a:pPr indent="0" lvl="0" marL="457200" marR="0" rtl="0" algn="l">
              <a:lnSpc>
                <a:spcPct val="150000"/>
              </a:lnSpc>
              <a:spcBef>
                <a:spcPts val="0"/>
              </a:spcBef>
              <a:spcAft>
                <a:spcPts val="0"/>
              </a:spcAft>
              <a:buNone/>
            </a:pPr>
            <a:r>
              <a:t/>
            </a:r>
            <a:endParaRPr/>
          </a:p>
          <a:p>
            <a:pPr indent="-342900" lvl="0" marL="457200" marR="0" rtl="0" algn="l">
              <a:lnSpc>
                <a:spcPct val="150000"/>
              </a:lnSpc>
              <a:spcBef>
                <a:spcPts val="0"/>
              </a:spcBef>
              <a:spcAft>
                <a:spcPts val="0"/>
              </a:spcAft>
              <a:buSzPts val="1800"/>
              <a:buChar char="●"/>
            </a:pPr>
            <a:r>
              <a:rPr lang="en"/>
              <a:t>Providing Sentencing Guidelines in Court</a:t>
            </a:r>
            <a:endParaRPr/>
          </a:p>
          <a:p>
            <a:pPr indent="0" lvl="0" marL="0" rtl="0" algn="l">
              <a:lnSpc>
                <a:spcPct val="115000"/>
              </a:lnSpc>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What's the Problem?</a:t>
            </a:r>
            <a:endParaRPr/>
          </a:p>
        </p:txBody>
      </p:sp>
      <p:sp>
        <p:nvSpPr>
          <p:cNvPr id="248" name="Google Shape;248;p39"/>
          <p:cNvSpPr txBox="1"/>
          <p:nvPr>
            <p:ph idx="1" type="body"/>
          </p:nvPr>
        </p:nvSpPr>
        <p:spPr>
          <a:xfrm>
            <a:off x="311700" y="1127550"/>
            <a:ext cx="8520600" cy="385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a:p>
            <a:pPr indent="-342900" lvl="0" marL="457200" marR="0" rtl="0" algn="l">
              <a:lnSpc>
                <a:spcPct val="150000"/>
              </a:lnSpc>
              <a:spcBef>
                <a:spcPts val="0"/>
              </a:spcBef>
              <a:spcAft>
                <a:spcPts val="0"/>
              </a:spcAft>
              <a:buClr>
                <a:schemeClr val="dk2"/>
              </a:buClr>
              <a:buSzPts val="1800"/>
              <a:buFont typeface="Playfair Display"/>
              <a:buChar char="●"/>
            </a:pPr>
            <a:r>
              <a:rPr lang="en"/>
              <a:t>The training data does not reflect the general population and therefore produce inconsistent results for different demographics.</a:t>
            </a:r>
            <a:endParaRPr/>
          </a:p>
          <a:p>
            <a:pPr indent="0" lvl="0" marL="457200" marR="0" rtl="0" algn="l">
              <a:lnSpc>
                <a:spcPct val="150000"/>
              </a:lnSpc>
              <a:spcBef>
                <a:spcPts val="0"/>
              </a:spcBef>
              <a:spcAft>
                <a:spcPts val="0"/>
              </a:spcAft>
              <a:buNone/>
            </a:pPr>
            <a:r>
              <a:t/>
            </a:r>
            <a:endParaRPr/>
          </a:p>
          <a:p>
            <a:pPr indent="-342900" lvl="0" marL="457200" marR="0" rtl="0" algn="l">
              <a:lnSpc>
                <a:spcPct val="150000"/>
              </a:lnSpc>
              <a:spcBef>
                <a:spcPts val="0"/>
              </a:spcBef>
              <a:spcAft>
                <a:spcPts val="0"/>
              </a:spcAft>
              <a:buClr>
                <a:schemeClr val="dk2"/>
              </a:buClr>
              <a:buSzPts val="1800"/>
              <a:buFont typeface="Playfair Display"/>
              <a:buChar char="●"/>
            </a:pPr>
            <a:r>
              <a:rPr lang="en"/>
              <a:t>The training data reflects the biases already occurring in the criminal justice system.</a:t>
            </a:r>
            <a:endParaRPr/>
          </a:p>
          <a:p>
            <a:pPr indent="0" lvl="0" marL="0" rtl="0" algn="l">
              <a:lnSpc>
                <a:spcPct val="115000"/>
              </a:lnSpc>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Allocation of Law Enforcement Resources</a:t>
            </a:r>
            <a:endParaRPr/>
          </a:p>
        </p:txBody>
      </p:sp>
      <p:sp>
        <p:nvSpPr>
          <p:cNvPr id="254" name="Google Shape;254;p40"/>
          <p:cNvSpPr txBox="1"/>
          <p:nvPr>
            <p:ph idx="1" type="body"/>
          </p:nvPr>
        </p:nvSpPr>
        <p:spPr>
          <a:xfrm>
            <a:off x="311700" y="1127550"/>
            <a:ext cx="8520600" cy="385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Police Departments are using algorithms to determine how to allocate resources, i.e. determining patrol routes and frequency.</a:t>
            </a:r>
            <a:endParaRPr b="1"/>
          </a:p>
          <a:p>
            <a:pPr indent="-342900" lvl="0" marL="457200" marR="0" rtl="0" algn="l">
              <a:lnSpc>
                <a:spcPct val="150000"/>
              </a:lnSpc>
              <a:spcBef>
                <a:spcPts val="0"/>
              </a:spcBef>
              <a:spcAft>
                <a:spcPts val="0"/>
              </a:spcAft>
              <a:buClr>
                <a:schemeClr val="dk2"/>
              </a:buClr>
              <a:buSzPts val="1800"/>
              <a:buFont typeface="Playfair Display"/>
              <a:buChar char="●"/>
            </a:pPr>
            <a:r>
              <a:rPr lang="en"/>
              <a:t>P</a:t>
            </a:r>
            <a:r>
              <a:rPr lang="en"/>
              <a:t>roblem: there is already a high correlation between some groups and poverty levels, and a high correlation between poverty and conviction rates.</a:t>
            </a:r>
            <a:endParaRPr/>
          </a:p>
          <a:p>
            <a:pPr indent="-342900" lvl="0" marL="457200" marR="0" rtl="0" algn="l">
              <a:lnSpc>
                <a:spcPct val="150000"/>
              </a:lnSpc>
              <a:spcBef>
                <a:spcPts val="0"/>
              </a:spcBef>
              <a:spcAft>
                <a:spcPts val="0"/>
              </a:spcAft>
              <a:buSzPts val="1800"/>
              <a:buChar char="●"/>
            </a:pPr>
            <a:r>
              <a:rPr lang="en"/>
              <a:t>So the algorithms are working off already biased data when determining patrol routes / frequency.</a:t>
            </a:r>
            <a:endParaRPr/>
          </a:p>
          <a:p>
            <a:pPr indent="-342900" lvl="0" marL="457200" marR="0" rtl="0" algn="l">
              <a:lnSpc>
                <a:spcPct val="150000"/>
              </a:lnSpc>
              <a:spcBef>
                <a:spcPts val="0"/>
              </a:spcBef>
              <a:spcAft>
                <a:spcPts val="0"/>
              </a:spcAft>
              <a:buSzPts val="1800"/>
              <a:buChar char="●"/>
            </a:pPr>
            <a:r>
              <a:rPr lang="en"/>
              <a:t>This, in turn, further increases the likelihood of people in the overrepresented populations to again be overrepresented in the new arrest and conviction rates because they have higher rates of police contact.</a:t>
            </a:r>
            <a:endParaRPr/>
          </a:p>
          <a:p>
            <a:pPr indent="0" lvl="0" marL="0" rtl="0" algn="l">
              <a:lnSpc>
                <a:spcPct val="115000"/>
              </a:lnSpc>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Assist Law Enforcement in the Field</a:t>
            </a:r>
            <a:endParaRPr/>
          </a:p>
        </p:txBody>
      </p:sp>
      <p:sp>
        <p:nvSpPr>
          <p:cNvPr id="260" name="Google Shape;260;p41"/>
          <p:cNvSpPr txBox="1"/>
          <p:nvPr>
            <p:ph idx="1" type="body"/>
          </p:nvPr>
        </p:nvSpPr>
        <p:spPr>
          <a:xfrm>
            <a:off x="311700" y="1127550"/>
            <a:ext cx="8520600" cy="385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Algorithms like Rekognition are used by law enforcement to assist in identifying individual people.  </a:t>
            </a:r>
            <a:r>
              <a:rPr lang="en" u="sng"/>
              <a:t>(Washington County 1st in nation to use it)</a:t>
            </a:r>
            <a:endParaRPr u="sng"/>
          </a:p>
          <a:p>
            <a:pPr indent="-342900" lvl="0" marL="457200" marR="0" rtl="0" algn="l">
              <a:lnSpc>
                <a:spcPct val="150000"/>
              </a:lnSpc>
              <a:spcBef>
                <a:spcPts val="0"/>
              </a:spcBef>
              <a:spcAft>
                <a:spcPts val="0"/>
              </a:spcAft>
              <a:buClr>
                <a:schemeClr val="dk2"/>
              </a:buClr>
              <a:buSzPts val="1800"/>
              <a:buFont typeface="Playfair Display"/>
              <a:buChar char="●"/>
            </a:pPr>
            <a:r>
              <a:rPr lang="en"/>
              <a:t>The higher rate of false positives for people with darker complexions, more feminine features, and in </a:t>
            </a:r>
            <a:r>
              <a:rPr lang="en"/>
              <a:t>non-binary groups</a:t>
            </a:r>
            <a:r>
              <a:rPr lang="en"/>
              <a:t> means these groups are more likely to be falsely identified as criminals by law enforcement in the field.</a:t>
            </a:r>
            <a:endParaRPr/>
          </a:p>
          <a:p>
            <a:pPr indent="-342900" lvl="0" marL="457200" marR="0" rtl="0" algn="l">
              <a:lnSpc>
                <a:spcPct val="150000"/>
              </a:lnSpc>
              <a:spcBef>
                <a:spcPts val="0"/>
              </a:spcBef>
              <a:spcAft>
                <a:spcPts val="0"/>
              </a:spcAft>
              <a:buClr>
                <a:schemeClr val="dk2"/>
              </a:buClr>
              <a:buSzPts val="1800"/>
              <a:buFont typeface="Playfair Display"/>
              <a:buChar char="●"/>
            </a:pPr>
            <a:r>
              <a:rPr lang="en"/>
              <a:t>Just imagine being mis-identified as a violent criminal with an outstanding warrant when you're standing in line for a burrito at Tito’s... this would make for a bad day.  🌯 ➡👮!➡🙁</a:t>
            </a:r>
            <a:endParaRPr/>
          </a:p>
          <a:p>
            <a:pPr indent="0" lvl="0" marL="0" rtl="0" algn="l">
              <a:lnSpc>
                <a:spcPct val="115000"/>
              </a:lnSpc>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4294967295" type="title"/>
          </p:nvPr>
        </p:nvSpPr>
        <p:spPr>
          <a:xfrm>
            <a:off x="344250" y="97475"/>
            <a:ext cx="8455500" cy="489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we talk about Bias, what do we really mean?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 name="Google Shape;71;p15"/>
          <p:cNvSpPr txBox="1"/>
          <p:nvPr/>
        </p:nvSpPr>
        <p:spPr>
          <a:xfrm>
            <a:off x="468750" y="853500"/>
            <a:ext cx="8206500" cy="351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Oswald"/>
                <a:ea typeface="Oswald"/>
                <a:cs typeface="Oswald"/>
                <a:sym typeface="Oswald"/>
              </a:rPr>
              <a:t>Data Collection Bias</a:t>
            </a:r>
            <a:r>
              <a:rPr lang="en">
                <a:latin typeface="Oswald"/>
                <a:ea typeface="Oswald"/>
                <a:cs typeface="Oswald"/>
                <a:sym typeface="Oswald"/>
              </a:rPr>
              <a:t> - Is our methodology truly getting a representative sampling of data?</a:t>
            </a:r>
            <a:endParaRPr>
              <a:latin typeface="Oswald"/>
              <a:ea typeface="Oswald"/>
              <a:cs typeface="Oswald"/>
              <a:sym typeface="Oswald"/>
            </a:endParaRPr>
          </a:p>
          <a:p>
            <a:pPr indent="0" lvl="0" marL="0" rtl="0" algn="ctr">
              <a:spcBef>
                <a:spcPts val="0"/>
              </a:spcBef>
              <a:spcAft>
                <a:spcPts val="0"/>
              </a:spcAft>
              <a:buNone/>
            </a:pPr>
            <a:r>
              <a:t/>
            </a:r>
            <a:endParaRPr>
              <a:latin typeface="Oswald"/>
              <a:ea typeface="Oswald"/>
              <a:cs typeface="Oswald"/>
              <a:sym typeface="Oswald"/>
            </a:endParaRPr>
          </a:p>
          <a:p>
            <a:pPr indent="0" lvl="0" marL="0" rtl="0" algn="ctr">
              <a:spcBef>
                <a:spcPts val="0"/>
              </a:spcBef>
              <a:spcAft>
                <a:spcPts val="0"/>
              </a:spcAft>
              <a:buNone/>
            </a:pPr>
            <a:r>
              <a:t/>
            </a:r>
            <a:endParaRPr>
              <a:latin typeface="Oswald"/>
              <a:ea typeface="Oswald"/>
              <a:cs typeface="Oswald"/>
              <a:sym typeface="Oswald"/>
            </a:endParaRPr>
          </a:p>
          <a:p>
            <a:pPr indent="0" lvl="0" marL="0" rtl="0" algn="ctr">
              <a:spcBef>
                <a:spcPts val="0"/>
              </a:spcBef>
              <a:spcAft>
                <a:spcPts val="0"/>
              </a:spcAft>
              <a:buNone/>
            </a:pPr>
            <a:r>
              <a:rPr lang="en" u="sng">
                <a:solidFill>
                  <a:schemeClr val="dk2"/>
                </a:solidFill>
                <a:latin typeface="Oswald"/>
                <a:ea typeface="Oswald"/>
                <a:cs typeface="Oswald"/>
                <a:sym typeface="Oswald"/>
              </a:rPr>
              <a:t>Algorithmic Bias</a:t>
            </a:r>
            <a:r>
              <a:rPr lang="en">
                <a:solidFill>
                  <a:schemeClr val="dk2"/>
                </a:solidFill>
                <a:latin typeface="Oswald"/>
                <a:ea typeface="Oswald"/>
                <a:cs typeface="Oswald"/>
                <a:sym typeface="Oswald"/>
              </a:rPr>
              <a:t> - Big data is becoming ever more inexorably linked with machine learning, but there are a number of questions that must be asked of machine learning algorithms when applied to data science:</a:t>
            </a:r>
            <a:endParaRPr>
              <a:solidFill>
                <a:schemeClr val="dk2"/>
              </a:solidFill>
              <a:latin typeface="Oswald"/>
              <a:ea typeface="Oswald"/>
              <a:cs typeface="Oswald"/>
              <a:sym typeface="Oswald"/>
            </a:endParaRPr>
          </a:p>
          <a:p>
            <a:pPr indent="0" lvl="0" marL="0" rtl="0" algn="ctr">
              <a:spcBef>
                <a:spcPts val="0"/>
              </a:spcBef>
              <a:spcAft>
                <a:spcPts val="0"/>
              </a:spcAft>
              <a:buNone/>
            </a:pPr>
            <a:r>
              <a:t/>
            </a:r>
            <a:endParaRPr>
              <a:solidFill>
                <a:schemeClr val="dk2"/>
              </a:solidFill>
              <a:latin typeface="Oswald"/>
              <a:ea typeface="Oswald"/>
              <a:cs typeface="Oswald"/>
              <a:sym typeface="Oswald"/>
            </a:endParaRPr>
          </a:p>
          <a:p>
            <a:pPr indent="0" lvl="0" marL="0" rtl="0" algn="ctr">
              <a:spcBef>
                <a:spcPts val="0"/>
              </a:spcBef>
              <a:spcAft>
                <a:spcPts val="0"/>
              </a:spcAft>
              <a:buClr>
                <a:schemeClr val="dk2"/>
              </a:buClr>
              <a:buSzPts val="1100"/>
              <a:buFont typeface="Arial"/>
              <a:buNone/>
            </a:pPr>
            <a:r>
              <a:t/>
            </a:r>
            <a:endParaRPr>
              <a:solidFill>
                <a:schemeClr val="dk2"/>
              </a:solidFill>
              <a:latin typeface="Oswald"/>
              <a:ea typeface="Oswald"/>
              <a:cs typeface="Oswald"/>
              <a:sym typeface="Oswald"/>
            </a:endParaRPr>
          </a:p>
          <a:p>
            <a:pPr indent="-317500" lvl="0" marL="457200" rtl="0" algn="ctr">
              <a:spcBef>
                <a:spcPts val="0"/>
              </a:spcBef>
              <a:spcAft>
                <a:spcPts val="0"/>
              </a:spcAft>
              <a:buClr>
                <a:schemeClr val="dk2"/>
              </a:buClr>
              <a:buSzPts val="1400"/>
              <a:buFont typeface="Oswald"/>
              <a:buChar char="●"/>
            </a:pPr>
            <a:r>
              <a:rPr lang="en">
                <a:solidFill>
                  <a:schemeClr val="dk2"/>
                </a:solidFill>
                <a:latin typeface="Oswald"/>
                <a:ea typeface="Oswald"/>
                <a:cs typeface="Oswald"/>
                <a:sym typeface="Oswald"/>
              </a:rPr>
              <a:t>Are the machine learning algorithms we’re using being fed a representative sampling of data?</a:t>
            </a:r>
            <a:endParaRPr>
              <a:solidFill>
                <a:schemeClr val="dk2"/>
              </a:solidFill>
              <a:latin typeface="Oswald"/>
              <a:ea typeface="Oswald"/>
              <a:cs typeface="Oswald"/>
              <a:sym typeface="Oswald"/>
            </a:endParaRPr>
          </a:p>
          <a:p>
            <a:pPr indent="0" lvl="0" marL="0" rtl="0" algn="l">
              <a:spcBef>
                <a:spcPts val="0"/>
              </a:spcBef>
              <a:spcAft>
                <a:spcPts val="0"/>
              </a:spcAft>
              <a:buNone/>
            </a:pPr>
            <a:r>
              <a:t/>
            </a:r>
            <a:endParaRPr>
              <a:solidFill>
                <a:schemeClr val="dk2"/>
              </a:solidFill>
              <a:latin typeface="Oswald"/>
              <a:ea typeface="Oswald"/>
              <a:cs typeface="Oswald"/>
              <a:sym typeface="Oswald"/>
            </a:endParaRPr>
          </a:p>
          <a:p>
            <a:pPr indent="-317500" lvl="0" marL="457200" rtl="0" algn="ctr">
              <a:spcBef>
                <a:spcPts val="0"/>
              </a:spcBef>
              <a:spcAft>
                <a:spcPts val="0"/>
              </a:spcAft>
              <a:buClr>
                <a:schemeClr val="dk2"/>
              </a:buClr>
              <a:buSzPts val="1400"/>
              <a:buFont typeface="Oswald"/>
              <a:buChar char="●"/>
            </a:pPr>
            <a:r>
              <a:rPr lang="en">
                <a:solidFill>
                  <a:schemeClr val="dk2"/>
                </a:solidFill>
                <a:latin typeface="Oswald"/>
                <a:ea typeface="Oswald"/>
                <a:cs typeface="Oswald"/>
                <a:sym typeface="Oswald"/>
              </a:rPr>
              <a:t>Are the algorithms we’re using being used for a purpose which is supported by the data?</a:t>
            </a:r>
            <a:endParaRPr>
              <a:solidFill>
                <a:schemeClr val="dk2"/>
              </a:solidFill>
              <a:latin typeface="Oswald"/>
              <a:ea typeface="Oswald"/>
              <a:cs typeface="Oswald"/>
              <a:sym typeface="Oswald"/>
            </a:endParaRPr>
          </a:p>
          <a:p>
            <a:pPr indent="0" lvl="0" marL="457200" rtl="0" algn="ctr">
              <a:spcBef>
                <a:spcPts val="0"/>
              </a:spcBef>
              <a:spcAft>
                <a:spcPts val="0"/>
              </a:spcAft>
              <a:buNone/>
            </a:pPr>
            <a:r>
              <a:t/>
            </a:r>
            <a:endParaRPr>
              <a:solidFill>
                <a:schemeClr val="dk2"/>
              </a:solidFill>
              <a:latin typeface="Oswald"/>
              <a:ea typeface="Oswald"/>
              <a:cs typeface="Oswald"/>
              <a:sym typeface="Oswald"/>
            </a:endParaRPr>
          </a:p>
          <a:p>
            <a:pPr indent="0" lvl="0" marL="914400" rtl="0" algn="l">
              <a:spcBef>
                <a:spcPts val="0"/>
              </a:spcBef>
              <a:spcAft>
                <a:spcPts val="0"/>
              </a:spcAft>
              <a:buClr>
                <a:schemeClr val="dk2"/>
              </a:buClr>
              <a:buSzPts val="1100"/>
              <a:buFont typeface="Arial"/>
              <a:buNone/>
            </a:pPr>
            <a:r>
              <a:t/>
            </a:r>
            <a:endParaRPr>
              <a:solidFill>
                <a:schemeClr val="dk2"/>
              </a:solidFill>
              <a:latin typeface="Oswald"/>
              <a:ea typeface="Oswald"/>
              <a:cs typeface="Oswald"/>
              <a:sym typeface="Oswald"/>
            </a:endParaRPr>
          </a:p>
          <a:p>
            <a:pPr indent="0" lvl="0" marL="0" rtl="0" algn="ctr">
              <a:spcBef>
                <a:spcPts val="0"/>
              </a:spcBef>
              <a:spcAft>
                <a:spcPts val="0"/>
              </a:spcAft>
              <a:buClr>
                <a:schemeClr val="dk2"/>
              </a:buClr>
              <a:buSzPts val="1100"/>
              <a:buFont typeface="Arial"/>
              <a:buNone/>
            </a:pPr>
            <a:r>
              <a:rPr lang="en" u="sng">
                <a:solidFill>
                  <a:schemeClr val="dk2"/>
                </a:solidFill>
                <a:latin typeface="Oswald"/>
                <a:ea typeface="Oswald"/>
                <a:cs typeface="Oswald"/>
                <a:sym typeface="Oswald"/>
              </a:rPr>
              <a:t>The Intersection of Algorithmic and Data Collection Bias</a:t>
            </a:r>
            <a:r>
              <a:rPr lang="en">
                <a:solidFill>
                  <a:schemeClr val="dk2"/>
                </a:solidFill>
                <a:latin typeface="Oswald"/>
                <a:ea typeface="Oswald"/>
                <a:cs typeface="Oswald"/>
                <a:sym typeface="Oswald"/>
              </a:rPr>
              <a:t> - Broadly defined, does the data we’re collecting and on which we’re training our algorithms support the purpose for which we’re using this data? Are we marginalizing groups or individuals based on the results of the data collection and the algorithms we’re using to interpret this data?</a:t>
            </a:r>
            <a:endParaRPr>
              <a:solidFill>
                <a:schemeClr val="dk2"/>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Rekognition is really bad at this…</a:t>
            </a:r>
            <a:endParaRPr/>
          </a:p>
          <a:p>
            <a:pPr indent="0" lvl="0" marL="457200" rtl="0" algn="l">
              <a:lnSpc>
                <a:spcPct val="150000"/>
              </a:lnSpc>
              <a:spcBef>
                <a:spcPts val="0"/>
              </a:spcBef>
              <a:spcAft>
                <a:spcPts val="0"/>
              </a:spcAft>
              <a:buNone/>
            </a:pPr>
            <a:r>
              <a:t/>
            </a:r>
            <a:endParaRPr sz="1800">
              <a:latin typeface="Playfair Display"/>
              <a:ea typeface="Playfair Display"/>
              <a:cs typeface="Playfair Display"/>
              <a:sym typeface="Playfair Display"/>
            </a:endParaRPr>
          </a:p>
          <a:p>
            <a:pPr indent="0" lvl="0" marL="0" rtl="0" algn="l">
              <a:lnSpc>
                <a:spcPct val="150000"/>
              </a:lnSpc>
              <a:spcBef>
                <a:spcPts val="0"/>
              </a:spcBef>
              <a:spcAft>
                <a:spcPts val="0"/>
              </a:spcAft>
              <a:buNone/>
            </a:pPr>
            <a:r>
              <a:t/>
            </a:r>
            <a:endParaRPr sz="1800">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pic>
        <p:nvPicPr>
          <p:cNvPr id="266" name="Google Shape;266;p42"/>
          <p:cNvPicPr preferRelativeResize="0"/>
          <p:nvPr/>
        </p:nvPicPr>
        <p:blipFill rotWithShape="1">
          <a:blip r:embed="rId3">
            <a:alphaModFix/>
          </a:blip>
          <a:srcRect b="13608" l="3208" r="3794" t="14042"/>
          <a:stretch/>
        </p:blipFill>
        <p:spPr>
          <a:xfrm>
            <a:off x="921575" y="1170125"/>
            <a:ext cx="7379601" cy="38012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Rekognition is really bad at this…</a:t>
            </a:r>
            <a:endParaRPr/>
          </a:p>
          <a:p>
            <a:pPr indent="0" lvl="0" marL="457200" rtl="0" algn="l">
              <a:lnSpc>
                <a:spcPct val="150000"/>
              </a:lnSpc>
              <a:spcBef>
                <a:spcPts val="0"/>
              </a:spcBef>
              <a:spcAft>
                <a:spcPts val="0"/>
              </a:spcAft>
              <a:buNone/>
            </a:pPr>
            <a:r>
              <a:t/>
            </a:r>
            <a:endParaRPr sz="1800">
              <a:latin typeface="Playfair Display"/>
              <a:ea typeface="Playfair Display"/>
              <a:cs typeface="Playfair Display"/>
              <a:sym typeface="Playfair Display"/>
            </a:endParaRPr>
          </a:p>
          <a:p>
            <a:pPr indent="0" lvl="0" marL="0" rtl="0" algn="l">
              <a:lnSpc>
                <a:spcPct val="150000"/>
              </a:lnSpc>
              <a:spcBef>
                <a:spcPts val="0"/>
              </a:spcBef>
              <a:spcAft>
                <a:spcPts val="0"/>
              </a:spcAft>
              <a:buNone/>
            </a:pPr>
            <a:r>
              <a:t/>
            </a:r>
            <a:endParaRPr sz="1800">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272" name="Google Shape;272;p43"/>
          <p:cNvSpPr txBox="1"/>
          <p:nvPr/>
        </p:nvSpPr>
        <p:spPr>
          <a:xfrm>
            <a:off x="388175" y="1314900"/>
            <a:ext cx="8520600" cy="2565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Rekognition is so bad at this, it erroneously paired 28 members of congress to mugshots. </a:t>
            </a:r>
            <a:endParaRPr sz="1800">
              <a:solidFill>
                <a:schemeClr val="dk2"/>
              </a:solidFill>
              <a:latin typeface="Playfair Display"/>
              <a:ea typeface="Playfair Display"/>
              <a:cs typeface="Playfair Display"/>
              <a:sym typeface="Playfair Display"/>
            </a:endParaRPr>
          </a:p>
          <a:p>
            <a:pPr indent="0" lvl="0" marL="0" rtl="0" algn="l">
              <a:lnSpc>
                <a:spcPct val="150000"/>
              </a:lnSpc>
              <a:spcBef>
                <a:spcPts val="0"/>
              </a:spcBef>
              <a:spcAft>
                <a:spcPts val="0"/>
              </a:spcAft>
              <a:buNone/>
            </a:pPr>
            <a:r>
              <a:t/>
            </a:r>
            <a:endParaRPr sz="1800">
              <a:solidFill>
                <a:schemeClr val="dk2"/>
              </a:solidFill>
              <a:latin typeface="Playfair Display"/>
              <a:ea typeface="Playfair Display"/>
              <a:cs typeface="Playfair Display"/>
              <a:sym typeface="Playfair Display"/>
            </a:endParaRPr>
          </a:p>
          <a:p>
            <a:pPr indent="-342900" lvl="0" marL="457200" rtl="0" algn="l">
              <a:lnSpc>
                <a:spcPct val="150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Several  different Amazon stakeholder groups are taking this issue seriously and demanded that Amazon stop selling the software to police departments until more rigorous controls are defined and implemented.</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Sentencing Guidelines</a:t>
            </a:r>
            <a:endParaRPr/>
          </a:p>
        </p:txBody>
      </p:sp>
      <p:sp>
        <p:nvSpPr>
          <p:cNvPr id="278" name="Google Shape;278;p44"/>
          <p:cNvSpPr txBox="1"/>
          <p:nvPr>
            <p:ph idx="1" type="body"/>
          </p:nvPr>
        </p:nvSpPr>
        <p:spPr>
          <a:xfrm>
            <a:off x="311700" y="1127550"/>
            <a:ext cx="8520600" cy="385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Problem</a:t>
            </a:r>
            <a:r>
              <a:rPr b="1" lang="en"/>
              <a:t>:</a:t>
            </a:r>
            <a:r>
              <a:rPr lang="en"/>
              <a:t> </a:t>
            </a:r>
            <a:r>
              <a:rPr lang="en"/>
              <a:t>There are recorded cases of the algorithms recommending disproportionate sentencing where race is the most notable differentiator.</a:t>
            </a:r>
            <a:endParaRPr/>
          </a:p>
          <a:p>
            <a:pPr indent="-342900" lvl="0" marL="457200" marR="0" rtl="0" algn="l">
              <a:lnSpc>
                <a:spcPct val="150000"/>
              </a:lnSpc>
              <a:spcBef>
                <a:spcPts val="0"/>
              </a:spcBef>
              <a:spcAft>
                <a:spcPts val="0"/>
              </a:spcAft>
              <a:buClr>
                <a:schemeClr val="dk2"/>
              </a:buClr>
              <a:buSzPts val="1800"/>
              <a:buFont typeface="Playfair Display"/>
              <a:buChar char="●"/>
            </a:pPr>
            <a:r>
              <a:rPr lang="en"/>
              <a:t>A black woman and white man were arrested for theft of approximately the same amount . The b</a:t>
            </a:r>
            <a:r>
              <a:rPr lang="en"/>
              <a:t>lack woman given tougher sentence than white man, even though the white man had an extensive criminal history (including armed robbery) and the woman had no criminal history.</a:t>
            </a:r>
            <a:endParaRPr/>
          </a:p>
          <a:p>
            <a:pPr indent="-342900" lvl="0" marL="457200" marR="0" rtl="0" algn="l">
              <a:lnSpc>
                <a:spcPct val="150000"/>
              </a:lnSpc>
              <a:spcBef>
                <a:spcPts val="0"/>
              </a:spcBef>
              <a:spcAft>
                <a:spcPts val="0"/>
              </a:spcAft>
              <a:buClr>
                <a:schemeClr val="dk2"/>
              </a:buClr>
              <a:buSzPts val="1800"/>
              <a:buFont typeface="Playfair Display"/>
              <a:buChar char="●"/>
            </a:pPr>
            <a:r>
              <a:rPr lang="en"/>
              <a:t>The recommended sentences are based on the algorithms predicted rate of recidivism, but they are notoriously unreliable, and the companies providing this service offer no insight as to how the algorithms make their decision.</a:t>
            </a:r>
            <a:endParaRPr/>
          </a:p>
          <a:p>
            <a:pPr indent="0" lvl="0" marL="0" rtl="0" algn="l">
              <a:lnSpc>
                <a:spcPct val="115000"/>
              </a:lnSpc>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Not All Bad!</a:t>
            </a:r>
            <a:endParaRPr/>
          </a:p>
        </p:txBody>
      </p:sp>
      <p:sp>
        <p:nvSpPr>
          <p:cNvPr id="284" name="Google Shape;284;p45"/>
          <p:cNvSpPr txBox="1"/>
          <p:nvPr>
            <p:ph idx="1" type="body"/>
          </p:nvPr>
        </p:nvSpPr>
        <p:spPr>
          <a:xfrm>
            <a:off x="311700" y="1127550"/>
            <a:ext cx="8520600" cy="38589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Playfair Display"/>
              <a:buChar char="●"/>
            </a:pPr>
            <a:r>
              <a:rPr lang="en"/>
              <a:t>Some jurisdictions use the algorithms to:</a:t>
            </a:r>
            <a:endParaRPr/>
          </a:p>
          <a:p>
            <a:pPr indent="-342900" lvl="1" marL="914400" marR="0" rtl="0" algn="l">
              <a:lnSpc>
                <a:spcPct val="150000"/>
              </a:lnSpc>
              <a:spcBef>
                <a:spcPts val="0"/>
              </a:spcBef>
              <a:spcAft>
                <a:spcPts val="0"/>
              </a:spcAft>
              <a:buClr>
                <a:schemeClr val="dk2"/>
              </a:buClr>
              <a:buSzPts val="1800"/>
              <a:buFont typeface="Playfair Display"/>
              <a:buChar char="○"/>
            </a:pPr>
            <a:r>
              <a:rPr lang="en"/>
              <a:t>determine which defendants are good candidates for alternative rehabilitation programs (shown to reduce growth rate of prison populations in Virginia) </a:t>
            </a:r>
            <a:endParaRPr/>
          </a:p>
          <a:p>
            <a:pPr indent="-342900" lvl="1" marL="914400" marR="0" rtl="0" algn="l">
              <a:lnSpc>
                <a:spcPct val="150000"/>
              </a:lnSpc>
              <a:spcBef>
                <a:spcPts val="0"/>
              </a:spcBef>
              <a:spcAft>
                <a:spcPts val="0"/>
              </a:spcAft>
              <a:buClr>
                <a:schemeClr val="dk2"/>
              </a:buClr>
              <a:buSzPts val="1800"/>
              <a:buFont typeface="Playfair Display"/>
              <a:buChar char="○"/>
            </a:pPr>
            <a:r>
              <a:rPr lang="en"/>
              <a:t>or to determine which defendants are better suited for being released on bail vs. jail time (working well in Broward County, Florida... home to the famous "Florida Man" 🐊) </a:t>
            </a:r>
            <a:endParaRPr/>
          </a:p>
          <a:p>
            <a:pPr indent="-342900" lvl="0" marL="457200" marR="0" rtl="0" algn="l">
              <a:lnSpc>
                <a:spcPct val="150000"/>
              </a:lnSpc>
              <a:spcBef>
                <a:spcPts val="0"/>
              </a:spcBef>
              <a:spcAft>
                <a:spcPts val="0"/>
              </a:spcAft>
              <a:buClr>
                <a:schemeClr val="dk2"/>
              </a:buClr>
              <a:buSzPts val="1800"/>
              <a:buFont typeface="Playfair Display"/>
              <a:buChar char="●"/>
            </a:pPr>
            <a:r>
              <a:rPr lang="en"/>
              <a:t>While there are known, observable flaws in the algorithms, they are still likely better than the old method of relying on judges' snap decisions which are subject to other outside influences.</a:t>
            </a:r>
            <a:endParaRPr/>
          </a:p>
          <a:p>
            <a:pPr indent="-342900" lvl="0" marL="457200" marR="0" rtl="0" algn="l">
              <a:lnSpc>
                <a:spcPct val="150000"/>
              </a:lnSpc>
              <a:spcBef>
                <a:spcPts val="0"/>
              </a:spcBef>
              <a:spcAft>
                <a:spcPts val="0"/>
              </a:spcAft>
              <a:buSzPts val="1800"/>
              <a:buChar char="●"/>
            </a:pPr>
            <a:r>
              <a:rPr lang="en"/>
              <a:t>Now that the algorithms are being used and observed, we have the ability to fix them as flaws are found.</a:t>
            </a:r>
            <a:endParaRPr/>
          </a:p>
          <a:p>
            <a:pPr indent="0" lvl="0" marL="0" rtl="0" algn="l">
              <a:lnSpc>
                <a:spcPct val="115000"/>
              </a:lnSpc>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for Improvement</a:t>
            </a:r>
            <a:endParaRPr/>
          </a:p>
        </p:txBody>
      </p:sp>
      <p:sp>
        <p:nvSpPr>
          <p:cNvPr id="290" name="Google Shape;290;p46"/>
          <p:cNvSpPr txBox="1"/>
          <p:nvPr>
            <p:ph idx="1" type="body"/>
          </p:nvPr>
        </p:nvSpPr>
        <p:spPr>
          <a:xfrm>
            <a:off x="311700" y="1127550"/>
            <a:ext cx="8520600" cy="38589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Playfair Display"/>
              <a:buChar char="●"/>
            </a:pPr>
            <a:r>
              <a:rPr b="1" lang="en"/>
              <a:t>Make the algorithms better:</a:t>
            </a:r>
            <a:r>
              <a:rPr lang="en"/>
              <a:t> Some researchers have found ways to reduce the bias in algorithm results.</a:t>
            </a:r>
            <a:endParaRPr/>
          </a:p>
          <a:p>
            <a:pPr indent="-317500" lvl="1" marL="914400" marR="0" rtl="0" algn="l">
              <a:lnSpc>
                <a:spcPct val="150000"/>
              </a:lnSpc>
              <a:spcBef>
                <a:spcPts val="0"/>
              </a:spcBef>
              <a:spcAft>
                <a:spcPts val="0"/>
              </a:spcAft>
              <a:buSzPts val="1400"/>
              <a:buChar char="○"/>
            </a:pPr>
            <a:r>
              <a:rPr lang="en"/>
              <a:t>Decouple the task of identifying certain facial aspects such that they are identified </a:t>
            </a:r>
            <a:r>
              <a:rPr lang="en"/>
              <a:t>independently</a:t>
            </a:r>
            <a:r>
              <a:rPr lang="en"/>
              <a:t> from one another. Then recombine those attributes into composites of values downstream.</a:t>
            </a:r>
            <a:endParaRPr/>
          </a:p>
          <a:p>
            <a:pPr indent="-317500" lvl="1" marL="914400" marR="0" rtl="0" algn="l">
              <a:lnSpc>
                <a:spcPct val="150000"/>
              </a:lnSpc>
              <a:spcBef>
                <a:spcPts val="0"/>
              </a:spcBef>
              <a:spcAft>
                <a:spcPts val="0"/>
              </a:spcAft>
              <a:buSzPts val="1400"/>
              <a:buChar char="○"/>
            </a:pPr>
            <a:r>
              <a:rPr lang="en"/>
              <a:t>Training the algorithms to know the difference between race and gender characteristics would improve their performance.</a:t>
            </a:r>
            <a:endParaRPr/>
          </a:p>
          <a:p>
            <a:pPr indent="0" lvl="0" marL="0" rtl="0" algn="l">
              <a:spcBef>
                <a:spcPts val="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for Improvement</a:t>
            </a:r>
            <a:endParaRPr/>
          </a:p>
        </p:txBody>
      </p:sp>
      <p:sp>
        <p:nvSpPr>
          <p:cNvPr id="296" name="Google Shape;296;p47"/>
          <p:cNvSpPr txBox="1"/>
          <p:nvPr>
            <p:ph idx="1" type="body"/>
          </p:nvPr>
        </p:nvSpPr>
        <p:spPr>
          <a:xfrm>
            <a:off x="311700" y="1127550"/>
            <a:ext cx="8520600" cy="38589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Playfair Display"/>
              <a:buChar char="●"/>
            </a:pPr>
            <a:r>
              <a:rPr b="1" lang="en"/>
              <a:t>Increased Visibility, Oversight, and Regulation</a:t>
            </a:r>
            <a:endParaRPr b="1"/>
          </a:p>
          <a:p>
            <a:pPr indent="-317500" lvl="1" marL="914400" marR="0" rtl="0" algn="l">
              <a:lnSpc>
                <a:spcPct val="150000"/>
              </a:lnSpc>
              <a:spcBef>
                <a:spcPts val="0"/>
              </a:spcBef>
              <a:spcAft>
                <a:spcPts val="0"/>
              </a:spcAft>
              <a:buSzPts val="1400"/>
              <a:buChar char="○"/>
            </a:pPr>
            <a:r>
              <a:rPr lang="en"/>
              <a:t>Allow reviews of algorithms innerworkings  and actively seek disparity in treatment across sub-populations.</a:t>
            </a:r>
            <a:endParaRPr/>
          </a:p>
          <a:p>
            <a:pPr indent="-317500" lvl="1" marL="914400" marR="0" rtl="0" algn="l">
              <a:lnSpc>
                <a:spcPct val="150000"/>
              </a:lnSpc>
              <a:spcBef>
                <a:spcPts val="0"/>
              </a:spcBef>
              <a:spcAft>
                <a:spcPts val="0"/>
              </a:spcAft>
              <a:buSzPts val="1400"/>
              <a:buChar char="○"/>
            </a:pPr>
            <a:r>
              <a:rPr lang="en"/>
              <a:t>Create a certification process by independent 3rd parties - similar to above</a:t>
            </a:r>
            <a:endParaRPr/>
          </a:p>
          <a:p>
            <a:pPr indent="-317500" lvl="1" marL="914400" marR="0" rtl="0" algn="l">
              <a:lnSpc>
                <a:spcPct val="150000"/>
              </a:lnSpc>
              <a:spcBef>
                <a:spcPts val="0"/>
              </a:spcBef>
              <a:spcAft>
                <a:spcPts val="0"/>
              </a:spcAft>
              <a:buSzPts val="1400"/>
              <a:buChar char="○"/>
            </a:pPr>
            <a:r>
              <a:rPr lang="en"/>
              <a:t>Enlist the users themselves to monitor for undesirable algorithm behaviour, thus further training the algorithms after implementation.</a:t>
            </a:r>
            <a:endParaRPr/>
          </a:p>
          <a:p>
            <a:pPr indent="-317500" lvl="1" marL="914400" marR="0" rtl="0" algn="l">
              <a:lnSpc>
                <a:spcPct val="150000"/>
              </a:lnSpc>
              <a:spcBef>
                <a:spcPts val="0"/>
              </a:spcBef>
              <a:spcAft>
                <a:spcPts val="0"/>
              </a:spcAft>
              <a:buSzPts val="1400"/>
              <a:buChar char="○"/>
            </a:pPr>
            <a:r>
              <a:rPr lang="en"/>
              <a:t>Increased government regulation, like GDPR in Europe. People have the right to know how and why algorithms classify and treat them.</a:t>
            </a:r>
            <a:endParaRPr/>
          </a:p>
          <a:p>
            <a:pPr indent="-342900" lvl="0" marL="457200" marR="0" rtl="0" algn="l">
              <a:lnSpc>
                <a:spcPct val="150000"/>
              </a:lnSpc>
              <a:spcBef>
                <a:spcPts val="0"/>
              </a:spcBef>
              <a:spcAft>
                <a:spcPts val="0"/>
              </a:spcAft>
              <a:buSzPts val="1800"/>
              <a:buChar char="●"/>
            </a:pPr>
            <a:r>
              <a:rPr lang="en"/>
              <a:t>Fairness, Accountability, and Transparency in Machine Learning is a non-profit organization that hosts an annual conference to discuss these challenges and possible solutions. </a:t>
            </a:r>
            <a:r>
              <a:rPr lang="en" sz="1400"/>
              <a:t> </a:t>
            </a:r>
            <a:r>
              <a:rPr lang="en" sz="1400" u="sng">
                <a:solidFill>
                  <a:schemeClr val="hlink"/>
                </a:solidFill>
                <a:latin typeface="Arial"/>
                <a:ea typeface="Arial"/>
                <a:cs typeface="Arial"/>
                <a:sym typeface="Arial"/>
                <a:hlinkClick r:id="rId3"/>
              </a:rPr>
              <a:t>https://www.fatml.org/</a:t>
            </a:r>
            <a:endParaRPr sz="1400"/>
          </a:p>
          <a:p>
            <a:pPr indent="0" lvl="0" marL="0" rtl="0" algn="l">
              <a:spcBef>
                <a:spcPts val="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Discussion Questions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“Demo”</a:t>
            </a:r>
            <a:endParaRPr/>
          </a:p>
        </p:txBody>
      </p:sp>
      <p:sp>
        <p:nvSpPr>
          <p:cNvPr id="307" name="Google Shape;307;p49"/>
          <p:cNvSpPr txBox="1"/>
          <p:nvPr/>
        </p:nvSpPr>
        <p:spPr>
          <a:xfrm>
            <a:off x="713575" y="1440050"/>
            <a:ext cx="7433700" cy="355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take a card</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write your name on the first line</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on the next line, write down whether you are a student (yes / no)</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on the next line, write down your favorite color</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on the next line, assuming money is not an issue, write down whether you would upgrade your computer equipment (yes / no)</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on the last time, write down whether you’ve ever bought food on or near campus (yes / no)</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hold on to your cards</a:t>
            </a:r>
            <a:endParaRPr>
              <a:latin typeface="Playfair Display"/>
              <a:ea typeface="Playfair Display"/>
              <a:cs typeface="Playfair Display"/>
              <a:sym typeface="Playfair Displ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311700" y="445025"/>
            <a:ext cx="465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go!</a:t>
            </a:r>
            <a:endParaRPr/>
          </a:p>
        </p:txBody>
      </p:sp>
      <p:sp>
        <p:nvSpPr>
          <p:cNvPr id="313" name="Google Shape;313;p50"/>
          <p:cNvSpPr txBox="1"/>
          <p:nvPr>
            <p:ph idx="1" type="body"/>
          </p:nvPr>
        </p:nvSpPr>
        <p:spPr>
          <a:xfrm>
            <a:off x="311700" y="1234075"/>
            <a:ext cx="4656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to pdxmugshots.com for this mugshot of a person arrested in Multnomah County on 07/08/2019.</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sz="600" u="sng">
                <a:solidFill>
                  <a:schemeClr val="hlink"/>
                </a:solidFill>
                <a:latin typeface="Arial"/>
                <a:ea typeface="Arial"/>
                <a:cs typeface="Arial"/>
                <a:sym typeface="Arial"/>
                <a:hlinkClick r:id="rId3"/>
              </a:rPr>
              <a:t>https://mugshots.com/US-Counties/Oregon/Multnomah-County-OR/Conner-Skiles.178651739.html</a:t>
            </a:r>
            <a:endParaRPr sz="600"/>
          </a:p>
        </p:txBody>
      </p:sp>
      <p:pic>
        <p:nvPicPr>
          <p:cNvPr id="314" name="Google Shape;314;p50"/>
          <p:cNvPicPr preferRelativeResize="0"/>
          <p:nvPr/>
        </p:nvPicPr>
        <p:blipFill>
          <a:blip r:embed="rId4">
            <a:alphaModFix/>
          </a:blip>
          <a:stretch>
            <a:fillRect/>
          </a:stretch>
        </p:blipFill>
        <p:spPr>
          <a:xfrm>
            <a:off x="5181600" y="190500"/>
            <a:ext cx="3810000" cy="4762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Algorithm Bias in Medical Field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nvSpPr>
        <p:spPr>
          <a:xfrm>
            <a:off x="102750" y="115000"/>
            <a:ext cx="8938500" cy="4767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highlight>
                  <a:schemeClr val="dk1"/>
                </a:highlight>
                <a:latin typeface="Oswald Regular"/>
                <a:ea typeface="Oswald Regular"/>
                <a:cs typeface="Oswald Regular"/>
                <a:sym typeface="Oswald Regular"/>
              </a:rPr>
              <a:t>A prominent example of Data Collection Bias in Portland:</a:t>
            </a:r>
            <a:endParaRPr sz="3000">
              <a:highlight>
                <a:schemeClr val="dk1"/>
              </a:highlight>
              <a:latin typeface="Oswald Regular"/>
              <a:ea typeface="Oswald Regular"/>
              <a:cs typeface="Oswald Regular"/>
              <a:sym typeface="Oswald Regular"/>
            </a:endParaRPr>
          </a:p>
          <a:p>
            <a:pPr indent="0" lvl="0" marL="0" rtl="0" algn="ctr">
              <a:spcBef>
                <a:spcPts val="0"/>
              </a:spcBef>
              <a:spcAft>
                <a:spcPts val="0"/>
              </a:spcAft>
              <a:buNone/>
            </a:pPr>
            <a:r>
              <a:t/>
            </a:r>
            <a:endParaRPr sz="3600">
              <a:latin typeface="Playfair Display"/>
              <a:ea typeface="Playfair Display"/>
              <a:cs typeface="Playfair Display"/>
              <a:sym typeface="Playfair Display"/>
            </a:endParaRPr>
          </a:p>
          <a:p>
            <a:pPr indent="0" lvl="0" marL="0" rtl="0" algn="ctr">
              <a:spcBef>
                <a:spcPts val="0"/>
              </a:spcBef>
              <a:spcAft>
                <a:spcPts val="0"/>
              </a:spcAft>
              <a:buNone/>
            </a:pPr>
            <a:r>
              <a:t/>
            </a:r>
            <a:endParaRPr sz="3600">
              <a:latin typeface="Playfair Display"/>
              <a:ea typeface="Playfair Display"/>
              <a:cs typeface="Playfair Display"/>
              <a:sym typeface="Playfair Display"/>
            </a:endParaRPr>
          </a:p>
        </p:txBody>
      </p:sp>
      <p:pic>
        <p:nvPicPr>
          <p:cNvPr id="77" name="Google Shape;77;p16"/>
          <p:cNvPicPr preferRelativeResize="0"/>
          <p:nvPr/>
        </p:nvPicPr>
        <p:blipFill>
          <a:blip r:embed="rId3">
            <a:alphaModFix/>
          </a:blip>
          <a:stretch>
            <a:fillRect/>
          </a:stretch>
        </p:blipFill>
        <p:spPr>
          <a:xfrm>
            <a:off x="1932863" y="1578600"/>
            <a:ext cx="5278275" cy="2969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IN HEALTHCARE</a:t>
            </a:r>
            <a:endParaRPr/>
          </a:p>
        </p:txBody>
      </p:sp>
      <p:sp>
        <p:nvSpPr>
          <p:cNvPr id="325" name="Google Shape;325;p52"/>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assisted robotic surgery</a:t>
            </a:r>
            <a:endParaRPr/>
          </a:p>
          <a:p>
            <a:pPr indent="0" lvl="0" marL="0" rtl="0" algn="l">
              <a:spcBef>
                <a:spcPts val="1600"/>
              </a:spcBef>
              <a:spcAft>
                <a:spcPts val="0"/>
              </a:spcAft>
              <a:buNone/>
            </a:pPr>
            <a:r>
              <a:rPr lang="en"/>
              <a:t>Virtual nursing assistants</a:t>
            </a:r>
            <a:endParaRPr/>
          </a:p>
          <a:p>
            <a:pPr indent="0" lvl="0" marL="0" rtl="0" algn="l">
              <a:spcBef>
                <a:spcPts val="1600"/>
              </a:spcBef>
              <a:spcAft>
                <a:spcPts val="0"/>
              </a:spcAft>
              <a:buNone/>
            </a:pPr>
            <a:r>
              <a:rPr lang="en"/>
              <a:t>Aid Clinical judgement or diagnosis</a:t>
            </a:r>
            <a:endParaRPr/>
          </a:p>
          <a:p>
            <a:pPr indent="0" lvl="0" marL="0" rtl="0" algn="l">
              <a:spcBef>
                <a:spcPts val="1600"/>
              </a:spcBef>
              <a:spcAft>
                <a:spcPts val="0"/>
              </a:spcAft>
              <a:buNone/>
            </a:pPr>
            <a:r>
              <a:rPr lang="en"/>
              <a:t>Workflow and administrative tasks</a:t>
            </a:r>
            <a:endParaRPr/>
          </a:p>
          <a:p>
            <a:pPr indent="0" lvl="0" marL="0" rtl="0" algn="l">
              <a:spcBef>
                <a:spcPts val="1600"/>
              </a:spcBef>
              <a:spcAft>
                <a:spcPts val="1600"/>
              </a:spcAft>
              <a:buNone/>
            </a:pPr>
            <a:r>
              <a:rPr lang="en"/>
              <a:t>Image Analysis</a:t>
            </a:r>
            <a:endParaRPr/>
          </a:p>
        </p:txBody>
      </p:sp>
      <p:sp>
        <p:nvSpPr>
          <p:cNvPr id="326" name="Google Shape;326;p52"/>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7" name="Google Shape;327;p52"/>
          <p:cNvPicPr preferRelativeResize="0"/>
          <p:nvPr/>
        </p:nvPicPr>
        <p:blipFill>
          <a:blip r:embed="rId3">
            <a:alphaModFix/>
          </a:blip>
          <a:stretch>
            <a:fillRect/>
          </a:stretch>
        </p:blipFill>
        <p:spPr>
          <a:xfrm>
            <a:off x="4399850" y="133350"/>
            <a:ext cx="4744150" cy="4876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 MAP OF AI IN HEALTHCARE</a:t>
            </a:r>
            <a:endParaRPr/>
          </a:p>
        </p:txBody>
      </p:sp>
      <p:sp>
        <p:nvSpPr>
          <p:cNvPr id="333" name="Google Shape;333;p53"/>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4" name="Google Shape;334;p53"/>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Machine Learning ( Structured Data)</a:t>
            </a:r>
            <a:endParaRPr/>
          </a:p>
          <a:p>
            <a:pPr indent="0" lvl="0" marL="0" rtl="0" algn="l">
              <a:spcBef>
                <a:spcPts val="1600"/>
              </a:spcBef>
              <a:spcAft>
                <a:spcPts val="0"/>
              </a:spcAft>
              <a:buNone/>
            </a:pPr>
            <a:r>
              <a:rPr lang="en"/>
              <a:t>Genetic, Imaging and Electrophysiological data</a:t>
            </a:r>
            <a:endParaRPr/>
          </a:p>
          <a:p>
            <a:pPr indent="-317500" lvl="0" marL="457200" rtl="0" algn="l">
              <a:spcBef>
                <a:spcPts val="1600"/>
              </a:spcBef>
              <a:spcAft>
                <a:spcPts val="0"/>
              </a:spcAft>
              <a:buSzPts val="1400"/>
              <a:buChar char="●"/>
            </a:pPr>
            <a:r>
              <a:rPr lang="en"/>
              <a:t>Natural Language Processing (Unstructured Data)</a:t>
            </a:r>
            <a:endParaRPr/>
          </a:p>
          <a:p>
            <a:pPr indent="0" lvl="0" marL="0" rtl="0" algn="l">
              <a:spcBef>
                <a:spcPts val="1600"/>
              </a:spcBef>
              <a:spcAft>
                <a:spcPts val="0"/>
              </a:spcAft>
              <a:buNone/>
            </a:pPr>
            <a:r>
              <a:rPr lang="en"/>
              <a:t>Clinical notes / Medical Journals</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35" name="Google Shape;335;p53"/>
          <p:cNvPicPr preferRelativeResize="0"/>
          <p:nvPr/>
        </p:nvPicPr>
        <p:blipFill>
          <a:blip r:embed="rId3">
            <a:alphaModFix/>
          </a:blip>
          <a:stretch>
            <a:fillRect/>
          </a:stretch>
        </p:blipFill>
        <p:spPr>
          <a:xfrm>
            <a:off x="311700" y="1234050"/>
            <a:ext cx="3999900" cy="3433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8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Racial Bias In An Algorithm that Guides Health Decisions in Millions</a:t>
            </a:r>
            <a:endParaRPr sz="2400"/>
          </a:p>
        </p:txBody>
      </p:sp>
      <p:sp>
        <p:nvSpPr>
          <p:cNvPr id="341" name="Google Shape;341;p5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Already deployed in health care system</a:t>
            </a:r>
            <a:endParaRPr/>
          </a:p>
          <a:p>
            <a:pPr indent="-342900" lvl="0" marL="457200" rtl="0" algn="l">
              <a:spcBef>
                <a:spcPts val="1600"/>
              </a:spcBef>
              <a:spcAft>
                <a:spcPts val="0"/>
              </a:spcAft>
              <a:buSzPts val="1800"/>
              <a:buChar char="-"/>
            </a:pPr>
            <a:r>
              <a:rPr lang="en"/>
              <a:t>Decision for tens of millions affected every year.</a:t>
            </a:r>
            <a:endParaRPr/>
          </a:p>
          <a:p>
            <a:pPr indent="0" lvl="0" marL="0" rtl="0" algn="l">
              <a:spcBef>
                <a:spcPts val="1600"/>
              </a:spcBef>
              <a:spcAft>
                <a:spcPts val="0"/>
              </a:spcAft>
              <a:buNone/>
            </a:pPr>
            <a:r>
              <a:rPr lang="en"/>
              <a:t>Response to major policy changes</a:t>
            </a:r>
            <a:endParaRPr/>
          </a:p>
          <a:p>
            <a:pPr indent="-342900" lvl="0" marL="457200" rtl="0" algn="l">
              <a:spcBef>
                <a:spcPts val="1600"/>
              </a:spcBef>
              <a:spcAft>
                <a:spcPts val="0"/>
              </a:spcAft>
              <a:buSzPts val="1800"/>
              <a:buChar char="-"/>
            </a:pPr>
            <a:r>
              <a:rPr lang="en"/>
              <a:t>Incentives to manage population of patients</a:t>
            </a:r>
            <a:endParaRPr/>
          </a:p>
          <a:p>
            <a:pPr indent="0" lvl="0" marL="0" rtl="0" algn="l">
              <a:spcBef>
                <a:spcPts val="1600"/>
              </a:spcBef>
              <a:spcAft>
                <a:spcPts val="0"/>
              </a:spcAft>
              <a:buNone/>
            </a:pPr>
            <a:r>
              <a:rPr lang="en"/>
              <a:t>Major problem in Healthcare</a:t>
            </a:r>
            <a:endParaRPr/>
          </a:p>
          <a:p>
            <a:pPr indent="-342900" lvl="0" marL="457200" rtl="0" algn="l">
              <a:spcBef>
                <a:spcPts val="1600"/>
              </a:spcBef>
              <a:spcAft>
                <a:spcPts val="0"/>
              </a:spcAft>
              <a:buSzPts val="1800"/>
              <a:buChar char="-"/>
            </a:pPr>
            <a:r>
              <a:rPr lang="en"/>
              <a:t>Poor Management of Complex patients ( Multiple chronic conditions , Multiple Doctor visits)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Care coordination programs</a:t>
            </a:r>
            <a:endParaRPr/>
          </a:p>
        </p:txBody>
      </p:sp>
      <p:sp>
        <p:nvSpPr>
          <p:cNvPr id="347" name="Google Shape;347;p5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have a problem - just call</a:t>
            </a:r>
            <a:endParaRPr/>
          </a:p>
          <a:p>
            <a:pPr indent="-317500" lvl="0" marL="457200" rtl="0" algn="l">
              <a:spcBef>
                <a:spcPts val="1600"/>
              </a:spcBef>
              <a:spcAft>
                <a:spcPts val="0"/>
              </a:spcAft>
              <a:buSzPts val="1400"/>
              <a:buChar char="-"/>
            </a:pPr>
            <a:r>
              <a:rPr lang="en"/>
              <a:t>Dedicated phone number</a:t>
            </a:r>
            <a:endParaRPr/>
          </a:p>
          <a:p>
            <a:pPr indent="-317500" lvl="0" marL="457200" rtl="0" algn="l">
              <a:spcBef>
                <a:spcPts val="0"/>
              </a:spcBef>
              <a:spcAft>
                <a:spcPts val="0"/>
              </a:spcAft>
              <a:buSzPts val="1400"/>
              <a:buChar char="-"/>
            </a:pPr>
            <a:r>
              <a:rPr lang="en"/>
              <a:t>Low threshold to raising and solving issues</a:t>
            </a:r>
            <a:endParaRPr/>
          </a:p>
          <a:p>
            <a:pPr indent="0" lvl="0" marL="0" rtl="0" algn="l">
              <a:spcBef>
                <a:spcPts val="1600"/>
              </a:spcBef>
              <a:spcAft>
                <a:spcPts val="0"/>
              </a:spcAft>
              <a:buNone/>
            </a:pPr>
            <a:r>
              <a:rPr lang="en"/>
              <a:t>When you need it - Extra help</a:t>
            </a:r>
            <a:endParaRPr/>
          </a:p>
          <a:p>
            <a:pPr indent="-317500" lvl="0" marL="457200" rtl="0" algn="l">
              <a:spcBef>
                <a:spcPts val="1600"/>
              </a:spcBef>
              <a:spcAft>
                <a:spcPts val="0"/>
              </a:spcAft>
              <a:buSzPts val="1400"/>
              <a:buChar char="-"/>
            </a:pPr>
            <a:r>
              <a:rPr lang="en"/>
              <a:t>Dedicated staff of trained nurses</a:t>
            </a:r>
            <a:endParaRPr/>
          </a:p>
          <a:p>
            <a:pPr indent="-317500" lvl="0" marL="457200" rtl="0" algn="l">
              <a:spcBef>
                <a:spcPts val="0"/>
              </a:spcBef>
              <a:spcAft>
                <a:spcPts val="0"/>
              </a:spcAft>
              <a:buSzPts val="1400"/>
              <a:buChar char="-"/>
            </a:pPr>
            <a:r>
              <a:rPr lang="en"/>
              <a:t>Help with medications</a:t>
            </a:r>
            <a:endParaRPr/>
          </a:p>
          <a:p>
            <a:pPr indent="-317500" lvl="0" marL="457200" rtl="0" algn="l">
              <a:spcBef>
                <a:spcPts val="0"/>
              </a:spcBef>
              <a:spcAft>
                <a:spcPts val="0"/>
              </a:spcAft>
              <a:buSzPts val="1400"/>
              <a:buChar char="-"/>
            </a:pPr>
            <a:r>
              <a:rPr lang="en"/>
              <a:t>Extra slots for appointments</a:t>
            </a:r>
            <a:endParaRPr/>
          </a:p>
        </p:txBody>
      </p:sp>
      <p:sp>
        <p:nvSpPr>
          <p:cNvPr id="348" name="Google Shape;348;p5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9" name="Google Shape;349;p55"/>
          <p:cNvPicPr preferRelativeResize="0"/>
          <p:nvPr/>
        </p:nvPicPr>
        <p:blipFill>
          <a:blip r:embed="rId3">
            <a:alphaModFix/>
          </a:blip>
          <a:stretch>
            <a:fillRect/>
          </a:stretch>
        </p:blipFill>
        <p:spPr>
          <a:xfrm>
            <a:off x="4832400" y="1234050"/>
            <a:ext cx="3999900" cy="34851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6"/>
          <p:cNvSpPr txBox="1"/>
          <p:nvPr>
            <p:ph type="title"/>
          </p:nvPr>
        </p:nvSpPr>
        <p:spPr>
          <a:xfrm>
            <a:off x="311700" y="555600"/>
            <a:ext cx="3454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Algorithms come into effect</a:t>
            </a:r>
            <a:endParaRPr/>
          </a:p>
        </p:txBody>
      </p:sp>
      <p:sp>
        <p:nvSpPr>
          <p:cNvPr id="355" name="Google Shape;355;p56"/>
          <p:cNvSpPr txBox="1"/>
          <p:nvPr>
            <p:ph idx="1" type="body"/>
          </p:nvPr>
        </p:nvSpPr>
        <p:spPr>
          <a:xfrm>
            <a:off x="311700" y="1389600"/>
            <a:ext cx="5436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Programs are expensive - it targets the critical</a:t>
            </a:r>
            <a:endParaRPr sz="1800"/>
          </a:p>
          <a:p>
            <a:pPr indent="0" lvl="0" marL="0" rtl="0" algn="l">
              <a:spcBef>
                <a:spcPts val="1600"/>
              </a:spcBef>
              <a:spcAft>
                <a:spcPts val="0"/>
              </a:spcAft>
              <a:buNone/>
            </a:pPr>
            <a:r>
              <a:rPr lang="en" sz="1800"/>
              <a:t>Industry estimates - 150 million lives affected every year</a:t>
            </a:r>
            <a:endParaRPr sz="1800"/>
          </a:p>
          <a:p>
            <a:pPr indent="0" lvl="0" marL="0" rtl="0" algn="l">
              <a:spcBef>
                <a:spcPts val="1600"/>
              </a:spcBef>
              <a:spcAft>
                <a:spcPts val="0"/>
              </a:spcAft>
              <a:buNone/>
            </a:pPr>
            <a:r>
              <a:rPr lang="en" sz="1800"/>
              <a:t>Flag patients with complex health needs for Intervention before their health becomes catastrophic</a:t>
            </a:r>
            <a:endParaRPr sz="1800"/>
          </a:p>
          <a:p>
            <a:pPr indent="-342900" lvl="0" marL="457200" rtl="0" algn="l">
              <a:spcBef>
                <a:spcPts val="1600"/>
              </a:spcBef>
              <a:spcAft>
                <a:spcPts val="0"/>
              </a:spcAft>
              <a:buSzPts val="1800"/>
              <a:buChar char="-"/>
            </a:pPr>
            <a:r>
              <a:rPr lang="en" sz="1800"/>
              <a:t>Predict next year health care costs</a:t>
            </a:r>
            <a:endParaRPr sz="1800"/>
          </a:p>
          <a:p>
            <a:pPr indent="-342900" lvl="0" marL="457200" rtl="0" algn="l">
              <a:spcBef>
                <a:spcPts val="0"/>
              </a:spcBef>
              <a:spcAft>
                <a:spcPts val="0"/>
              </a:spcAft>
              <a:buSzPts val="1800"/>
              <a:buChar char="-"/>
            </a:pPr>
            <a:r>
              <a:rPr lang="en" sz="1800"/>
              <a:t>Use claims data ( lesser degree of EHR Data)</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algorithm for racial bias</a:t>
            </a:r>
            <a:endParaRPr/>
          </a:p>
        </p:txBody>
      </p:sp>
      <p:sp>
        <p:nvSpPr>
          <p:cNvPr id="361" name="Google Shape;361;p57"/>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Algorithm trained on national claims dataset</a:t>
            </a:r>
            <a:endParaRPr sz="1800"/>
          </a:p>
          <a:p>
            <a:pPr indent="0" lvl="0" marL="0" rtl="0" algn="l">
              <a:spcBef>
                <a:spcPts val="1600"/>
              </a:spcBef>
              <a:spcAft>
                <a:spcPts val="0"/>
              </a:spcAft>
              <a:buNone/>
            </a:pPr>
            <a:r>
              <a:rPr lang="en" sz="1800"/>
              <a:t>Large primary care practice N = 43539  12% black</a:t>
            </a:r>
            <a:endParaRPr sz="1800"/>
          </a:p>
          <a:p>
            <a:pPr indent="0" lvl="0" marL="0" rtl="0" algn="l">
              <a:spcBef>
                <a:spcPts val="1600"/>
              </a:spcBef>
              <a:spcAft>
                <a:spcPts val="0"/>
              </a:spcAft>
              <a:buNone/>
            </a:pPr>
            <a:r>
              <a:rPr lang="en" sz="1800"/>
              <a:t>Algorithm score S used to screen the program</a:t>
            </a:r>
            <a:endParaRPr sz="1800"/>
          </a:p>
          <a:p>
            <a:pPr indent="-342900" lvl="0" marL="457200" rtl="0" algn="l">
              <a:spcBef>
                <a:spcPts val="1600"/>
              </a:spcBef>
              <a:spcAft>
                <a:spcPts val="0"/>
              </a:spcAft>
              <a:buSzPts val="1800"/>
              <a:buChar char="-"/>
            </a:pPr>
            <a:r>
              <a:rPr lang="en" sz="1800"/>
              <a:t>97 percentile auto identified for enrollment</a:t>
            </a:r>
            <a:endParaRPr sz="1800"/>
          </a:p>
          <a:p>
            <a:pPr indent="-342900" lvl="0" marL="457200" rtl="0" algn="l">
              <a:spcBef>
                <a:spcPts val="0"/>
              </a:spcBef>
              <a:spcAft>
                <a:spcPts val="0"/>
              </a:spcAft>
              <a:buSzPts val="1800"/>
              <a:buChar char="-"/>
            </a:pPr>
            <a:r>
              <a:rPr lang="en" sz="1800"/>
              <a:t>55 percentile  present the case to doctors for screening</a:t>
            </a:r>
            <a:endParaRPr sz="1800"/>
          </a:p>
        </p:txBody>
      </p:sp>
      <p:sp>
        <p:nvSpPr>
          <p:cNvPr id="362" name="Google Shape;362;p57"/>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3" name="Google Shape;363;p57"/>
          <p:cNvPicPr preferRelativeResize="0"/>
          <p:nvPr/>
        </p:nvPicPr>
        <p:blipFill>
          <a:blip r:embed="rId3">
            <a:alphaModFix/>
          </a:blip>
          <a:stretch>
            <a:fillRect/>
          </a:stretch>
        </p:blipFill>
        <p:spPr>
          <a:xfrm>
            <a:off x="4832400" y="1017725"/>
            <a:ext cx="3999901" cy="41257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Black vs White Percentile Risk score</a:t>
            </a:r>
            <a:endParaRPr/>
          </a:p>
        </p:txBody>
      </p:sp>
      <p:sp>
        <p:nvSpPr>
          <p:cNvPr id="369" name="Google Shape;369;p58"/>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70" name="Google Shape;370;p58"/>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1" name="Google Shape;371;p58"/>
          <p:cNvPicPr preferRelativeResize="0"/>
          <p:nvPr/>
        </p:nvPicPr>
        <p:blipFill>
          <a:blip r:embed="rId3">
            <a:alphaModFix/>
          </a:blip>
          <a:stretch>
            <a:fillRect/>
          </a:stretch>
        </p:blipFill>
        <p:spPr>
          <a:xfrm>
            <a:off x="311700" y="1234050"/>
            <a:ext cx="3999896" cy="3334799"/>
          </a:xfrm>
          <a:prstGeom prst="rect">
            <a:avLst/>
          </a:prstGeom>
          <a:noFill/>
          <a:ln>
            <a:noFill/>
          </a:ln>
        </p:spPr>
      </p:pic>
      <p:pic>
        <p:nvPicPr>
          <p:cNvPr id="372" name="Google Shape;372;p58"/>
          <p:cNvPicPr preferRelativeResize="0"/>
          <p:nvPr/>
        </p:nvPicPr>
        <p:blipFill>
          <a:blip r:embed="rId4">
            <a:alphaModFix/>
          </a:blip>
          <a:stretch>
            <a:fillRect/>
          </a:stretch>
        </p:blipFill>
        <p:spPr>
          <a:xfrm>
            <a:off x="4832400" y="1234050"/>
            <a:ext cx="3999900" cy="333480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Consequential Difference</a:t>
            </a:r>
            <a:endParaRPr/>
          </a:p>
        </p:txBody>
      </p:sp>
      <p:sp>
        <p:nvSpPr>
          <p:cNvPr id="378" name="Google Shape;378;p59"/>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9" name="Google Shape;379;p59"/>
          <p:cNvPicPr preferRelativeResize="0"/>
          <p:nvPr/>
        </p:nvPicPr>
        <p:blipFill>
          <a:blip r:embed="rId3">
            <a:alphaModFix/>
          </a:blip>
          <a:stretch>
            <a:fillRect/>
          </a:stretch>
        </p:blipFill>
        <p:spPr>
          <a:xfrm>
            <a:off x="311700" y="1152375"/>
            <a:ext cx="8520601" cy="39911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pic>
        <p:nvPicPr>
          <p:cNvPr id="384" name="Google Shape;384;p60"/>
          <p:cNvPicPr preferRelativeResize="0"/>
          <p:nvPr/>
        </p:nvPicPr>
        <p:blipFill>
          <a:blip r:embed="rId3">
            <a:alphaModFix/>
          </a:blip>
          <a:stretch>
            <a:fillRect/>
          </a:stretch>
        </p:blipFill>
        <p:spPr>
          <a:xfrm>
            <a:off x="152400" y="152400"/>
            <a:ext cx="8411825" cy="483869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gone wrong</a:t>
            </a:r>
            <a:endParaRPr/>
          </a:p>
        </p:txBody>
      </p:sp>
      <p:sp>
        <p:nvSpPr>
          <p:cNvPr id="390" name="Google Shape;390;p61"/>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1" name="Google Shape;391;p61"/>
          <p:cNvPicPr preferRelativeResize="0"/>
          <p:nvPr/>
        </p:nvPicPr>
        <p:blipFill>
          <a:blip r:embed="rId3">
            <a:alphaModFix/>
          </a:blip>
          <a:stretch>
            <a:fillRect/>
          </a:stretch>
        </p:blipFill>
        <p:spPr>
          <a:xfrm>
            <a:off x="311700" y="1152375"/>
            <a:ext cx="8520597" cy="39348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nvSpPr>
        <p:spPr>
          <a:xfrm>
            <a:off x="135900" y="219550"/>
            <a:ext cx="8833800" cy="29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highlight>
                  <a:schemeClr val="dk1"/>
                </a:highlight>
                <a:latin typeface="Oswald"/>
                <a:ea typeface="Oswald"/>
                <a:cs typeface="Oswald"/>
                <a:sym typeface="Oswald"/>
              </a:rPr>
              <a:t>Amazon’s Rekognition Software</a:t>
            </a:r>
            <a:endParaRPr sz="3600" u="sng">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One of the forerunners on the plug and play machine learning data analysis software market, Amazon’s Rekognition software is a collection of machine learning algorithms tied together and accessible through a single API.</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It’s in the news most frequently as a piece of facial recognition software…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H</a:t>
            </a:r>
            <a:r>
              <a:rPr lang="en">
                <a:latin typeface="Playfair Display"/>
                <a:ea typeface="Playfair Display"/>
                <a:cs typeface="Playfair Display"/>
                <a:sym typeface="Playfair Display"/>
              </a:rPr>
              <a:t>owever it</a:t>
            </a:r>
            <a:r>
              <a:rPr lang="en">
                <a:latin typeface="Playfair Display"/>
                <a:ea typeface="Playfair Display"/>
                <a:cs typeface="Playfair Display"/>
                <a:sym typeface="Playfair Display"/>
              </a:rPr>
              <a:t> also includes algorithms for natural language processing, pattern recognition in data, and other (non-facial recognition) image processing.</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It’s currently used by the FBI and many regional and municipal law enforcement bureaus, including the Washington County Sheriff and Portland Police Bureau.</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Amazon’s Rekognition website (</a:t>
            </a:r>
            <a:r>
              <a:rPr lang="en" u="sng">
                <a:solidFill>
                  <a:schemeClr val="hlink"/>
                </a:solidFill>
                <a:latin typeface="Playfair Display"/>
                <a:ea typeface="Playfair Display"/>
                <a:cs typeface="Playfair Display"/>
                <a:sym typeface="Playfair Display"/>
                <a:hlinkClick r:id="rId3"/>
              </a:rPr>
              <a:t>https://aws.amazon.com/rekognition/</a:t>
            </a:r>
            <a:r>
              <a:rPr lang="en">
                <a:latin typeface="Playfair Display"/>
                <a:ea typeface="Playfair Display"/>
                <a:cs typeface="Playfair Display"/>
                <a:sym typeface="Playfair Display"/>
              </a:rPr>
              <a:t>) has some particularly interesting bullet points:</a:t>
            </a:r>
            <a:endParaRPr>
              <a:latin typeface="Playfair Display"/>
              <a:ea typeface="Playfair Display"/>
              <a:cs typeface="Playfair Display"/>
              <a:sym typeface="Playfair Display"/>
            </a:endParaRPr>
          </a:p>
          <a:p>
            <a:pPr indent="0" lvl="0" marL="0" rtl="0" algn="ctr">
              <a:spcBef>
                <a:spcPts val="0"/>
              </a:spcBef>
              <a:spcAft>
                <a:spcPts val="0"/>
              </a:spcAft>
              <a:buNone/>
            </a:pPr>
            <a:r>
              <a:t/>
            </a:r>
            <a:endParaRPr sz="3600">
              <a:latin typeface="Playfair Display"/>
              <a:ea typeface="Playfair Display"/>
              <a:cs typeface="Playfair Display"/>
              <a:sym typeface="Playfair Display"/>
            </a:endParaRPr>
          </a:p>
        </p:txBody>
      </p:sp>
      <p:sp>
        <p:nvSpPr>
          <p:cNvPr id="83" name="Google Shape;83;p17"/>
          <p:cNvSpPr txBox="1"/>
          <p:nvPr/>
        </p:nvSpPr>
        <p:spPr>
          <a:xfrm>
            <a:off x="1191775" y="3109350"/>
            <a:ext cx="6021600" cy="165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Simple integration and Low Cost</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Batch and Real-Time Analysis</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Fully Managed - providing consistent latency regardless of the size of your application’s requests</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Security and Identity - “easily integrate face-based verification into new or existing applications with a single API”</a:t>
            </a:r>
            <a:endParaRPr>
              <a:latin typeface="Playfair Display"/>
              <a:ea typeface="Playfair Display"/>
              <a:cs typeface="Playfair Display"/>
              <a:sym typeface="Playfair Display"/>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MODIFIED SOLUTION</a:t>
            </a:r>
            <a:endParaRPr/>
          </a:p>
        </p:txBody>
      </p:sp>
      <p:sp>
        <p:nvSpPr>
          <p:cNvPr id="397" name="Google Shape;397;p62"/>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98" name="Google Shape;398;p62"/>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9" name="Google Shape;399;p62"/>
          <p:cNvPicPr preferRelativeResize="0"/>
          <p:nvPr/>
        </p:nvPicPr>
        <p:blipFill>
          <a:blip r:embed="rId3">
            <a:alphaModFix/>
          </a:blip>
          <a:stretch>
            <a:fillRect/>
          </a:stretch>
        </p:blipFill>
        <p:spPr>
          <a:xfrm>
            <a:off x="311696" y="1110200"/>
            <a:ext cx="8520603" cy="380845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63"/>
          <p:cNvPicPr preferRelativeResize="0"/>
          <p:nvPr/>
        </p:nvPicPr>
        <p:blipFill>
          <a:blip r:embed="rId3">
            <a:alphaModFix/>
          </a:blip>
          <a:stretch>
            <a:fillRect/>
          </a:stretch>
        </p:blipFill>
        <p:spPr>
          <a:xfrm>
            <a:off x="152400" y="152400"/>
            <a:ext cx="8535773" cy="48386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Inequality in Healthcare</a:t>
            </a:r>
            <a:endParaRPr/>
          </a:p>
        </p:txBody>
      </p:sp>
      <p:sp>
        <p:nvSpPr>
          <p:cNvPr id="410" name="Google Shape;410;p64"/>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 </a:t>
            </a:r>
            <a:r>
              <a:rPr lang="en"/>
              <a:t>: Electronic Medical Record Data</a:t>
            </a:r>
            <a:endParaRPr/>
          </a:p>
          <a:p>
            <a:pPr indent="0" lvl="0" marL="0" rtl="0" algn="l">
              <a:spcBef>
                <a:spcPts val="1600"/>
              </a:spcBef>
              <a:spcAft>
                <a:spcPts val="0"/>
              </a:spcAft>
              <a:buNone/>
            </a:pPr>
            <a:r>
              <a:rPr b="1" lang="en"/>
              <a:t>Project </a:t>
            </a:r>
            <a:r>
              <a:rPr lang="en"/>
              <a:t>: Decrease the length of stay of patients in the hospital. Assign case manager to the patients</a:t>
            </a:r>
            <a:endParaRPr/>
          </a:p>
          <a:p>
            <a:pPr indent="0" lvl="0" marL="0" rtl="0" algn="l">
              <a:spcBef>
                <a:spcPts val="1600"/>
              </a:spcBef>
              <a:spcAft>
                <a:spcPts val="0"/>
              </a:spcAft>
              <a:buNone/>
            </a:pPr>
            <a:r>
              <a:rPr b="1" lang="en"/>
              <a:t>Bias</a:t>
            </a:r>
            <a:r>
              <a:rPr lang="en"/>
              <a:t>: Wealthier / poverty population</a:t>
            </a:r>
            <a:endParaRPr/>
          </a:p>
          <a:p>
            <a:pPr indent="0" lvl="0" marL="0" rtl="0" algn="l">
              <a:spcBef>
                <a:spcPts val="1600"/>
              </a:spcBef>
              <a:spcAft>
                <a:spcPts val="0"/>
              </a:spcAft>
              <a:buNone/>
            </a:pPr>
            <a:r>
              <a:rPr b="1" lang="en"/>
              <a:t>Bias Variable</a:t>
            </a:r>
            <a:r>
              <a:rPr lang="en"/>
              <a:t> : Adding zipcode of the patients increased the accuracy model</a:t>
            </a:r>
            <a:endParaRPr/>
          </a:p>
          <a:p>
            <a:pPr indent="0" lvl="0" marL="0" rtl="0" algn="l">
              <a:spcBef>
                <a:spcPts val="1600"/>
              </a:spcBef>
              <a:spcAft>
                <a:spcPts val="1600"/>
              </a:spcAft>
              <a:buNone/>
            </a:pPr>
            <a:r>
              <a:rPr b="1" lang="en"/>
              <a:t>Mitigate Bias</a:t>
            </a:r>
            <a:r>
              <a:rPr lang="en"/>
              <a:t> : Check Data, the formulas themselves and how the formulas are used.</a:t>
            </a:r>
            <a:endParaRPr/>
          </a:p>
        </p:txBody>
      </p:sp>
      <p:sp>
        <p:nvSpPr>
          <p:cNvPr id="411" name="Google Shape;411;p64"/>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2" name="Google Shape;412;p64"/>
          <p:cNvPicPr preferRelativeResize="0"/>
          <p:nvPr/>
        </p:nvPicPr>
        <p:blipFill>
          <a:blip r:embed="rId3">
            <a:alphaModFix/>
          </a:blip>
          <a:stretch>
            <a:fillRect/>
          </a:stretch>
        </p:blipFill>
        <p:spPr>
          <a:xfrm>
            <a:off x="4707850" y="1234050"/>
            <a:ext cx="4124448" cy="33347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Selection Bias</a:t>
            </a:r>
            <a:endParaRPr/>
          </a:p>
        </p:txBody>
      </p:sp>
      <p:sp>
        <p:nvSpPr>
          <p:cNvPr id="418" name="Google Shape;418;p6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19" name="Google Shape;419;p6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Data : Native English Speakers</a:t>
            </a:r>
            <a:endParaRPr sz="1800"/>
          </a:p>
          <a:p>
            <a:pPr indent="0" lvl="0" marL="0" rtl="0" algn="l">
              <a:spcBef>
                <a:spcPts val="1600"/>
              </a:spcBef>
              <a:spcAft>
                <a:spcPts val="0"/>
              </a:spcAft>
              <a:buNone/>
            </a:pPr>
            <a:r>
              <a:rPr lang="en" sz="1800"/>
              <a:t>Project : Building Auditory device for neurological diseases</a:t>
            </a:r>
            <a:endParaRPr sz="1800"/>
          </a:p>
          <a:p>
            <a:pPr indent="0" lvl="0" marL="0" rtl="0" algn="l">
              <a:spcBef>
                <a:spcPts val="1600"/>
              </a:spcBef>
              <a:spcAft>
                <a:spcPts val="0"/>
              </a:spcAft>
              <a:buNone/>
            </a:pPr>
            <a:r>
              <a:rPr lang="en" sz="1800"/>
              <a:t>Bias : Native / Non-native population</a:t>
            </a:r>
            <a:endParaRPr sz="1800"/>
          </a:p>
          <a:p>
            <a:pPr indent="0" lvl="0" marL="0" rtl="0" algn="l">
              <a:spcBef>
                <a:spcPts val="1600"/>
              </a:spcBef>
              <a:spcAft>
                <a:spcPts val="0"/>
              </a:spcAft>
              <a:buNone/>
            </a:pPr>
            <a:r>
              <a:rPr lang="en" sz="1800"/>
              <a:t>Bias variable : Data itself</a:t>
            </a:r>
            <a:endParaRPr sz="1800"/>
          </a:p>
          <a:p>
            <a:pPr indent="0" lvl="0" marL="0" rtl="0" algn="l">
              <a:spcBef>
                <a:spcPts val="1600"/>
              </a:spcBef>
              <a:spcAft>
                <a:spcPts val="1600"/>
              </a:spcAft>
              <a:buNone/>
            </a:pPr>
            <a:r>
              <a:rPr lang="en" sz="1800"/>
              <a:t>Mitigate bias : </a:t>
            </a:r>
            <a:r>
              <a:rPr lang="en" sz="1800"/>
              <a:t>Unbiased</a:t>
            </a:r>
            <a:r>
              <a:rPr lang="en" sz="1800"/>
              <a:t> medical datasets.</a:t>
            </a:r>
            <a:endParaRPr sz="1800"/>
          </a:p>
        </p:txBody>
      </p:sp>
      <p:pic>
        <p:nvPicPr>
          <p:cNvPr id="420" name="Google Shape;420;p65"/>
          <p:cNvPicPr preferRelativeResize="0"/>
          <p:nvPr/>
        </p:nvPicPr>
        <p:blipFill>
          <a:blip r:embed="rId3">
            <a:alphaModFix/>
          </a:blip>
          <a:stretch>
            <a:fillRect/>
          </a:stretch>
        </p:blipFill>
        <p:spPr>
          <a:xfrm>
            <a:off x="311700" y="1166425"/>
            <a:ext cx="4164700" cy="34992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6"/>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Discussion Questions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7"/>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Debiasing Word Embeddings:</a:t>
            </a:r>
            <a:endParaRPr/>
          </a:p>
        </p:txBody>
      </p:sp>
      <p:sp>
        <p:nvSpPr>
          <p:cNvPr id="436" name="Google Shape;436;p68"/>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Oswald"/>
                <a:ea typeface="Oswald"/>
                <a:cs typeface="Oswald"/>
                <a:sym typeface="Oswald"/>
              </a:rPr>
              <a:t>Tolga Bolukbasi, Kai-Wei Chang, James Zue, et al. 2016. </a:t>
            </a:r>
            <a:r>
              <a:rPr i="1" lang="en">
                <a:latin typeface="Oswald"/>
                <a:ea typeface="Oswald"/>
                <a:cs typeface="Oswald"/>
                <a:sym typeface="Oswald"/>
              </a:rPr>
              <a:t>Man is to computer as woman is to homemaker? Debiasing word embeddings</a:t>
            </a:r>
            <a:r>
              <a:rPr lang="en">
                <a:latin typeface="Oswald"/>
                <a:ea typeface="Oswald"/>
                <a:cs typeface="Oswald"/>
                <a:sym typeface="Oswald"/>
              </a:rPr>
              <a:t>. arXiv:1607.06520. Retrieved from </a:t>
            </a:r>
            <a:r>
              <a:rPr lang="en" u="sng">
                <a:solidFill>
                  <a:schemeClr val="hlink"/>
                </a:solidFill>
                <a:latin typeface="Oswald"/>
                <a:ea typeface="Oswald"/>
                <a:cs typeface="Oswald"/>
                <a:sym typeface="Oswald"/>
                <a:hlinkClick r:id="rId3"/>
              </a:rPr>
              <a:t>https://arxiv.org/pdf/1607.06520.pdf</a:t>
            </a:r>
            <a:endParaRPr>
              <a:latin typeface="Oswald"/>
              <a:ea typeface="Oswald"/>
              <a:cs typeface="Oswald"/>
              <a:sym typeface="Oswa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9"/>
          <p:cNvSpPr txBox="1"/>
          <p:nvPr>
            <p:ph type="title"/>
          </p:nvPr>
        </p:nvSpPr>
        <p:spPr>
          <a:xfrm>
            <a:off x="311700" y="127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Gender Recognition:</a:t>
            </a:r>
            <a:endParaRPr/>
          </a:p>
        </p:txBody>
      </p:sp>
      <p:sp>
        <p:nvSpPr>
          <p:cNvPr id="442" name="Google Shape;442;p69"/>
          <p:cNvSpPr txBox="1"/>
          <p:nvPr>
            <p:ph idx="1" type="body"/>
          </p:nvPr>
        </p:nvSpPr>
        <p:spPr>
          <a:xfrm>
            <a:off x="311700" y="773250"/>
            <a:ext cx="8520600" cy="42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Oswald"/>
                <a:ea typeface="Oswald"/>
                <a:cs typeface="Oswald"/>
                <a:sym typeface="Oswald"/>
              </a:rPr>
              <a:t>FRS in government regulation</a:t>
            </a:r>
            <a:r>
              <a:rPr lang="en" sz="1200">
                <a:latin typeface="Oswald"/>
                <a:ea typeface="Oswald"/>
                <a:cs typeface="Oswald"/>
                <a:sym typeface="Oswald"/>
              </a:rPr>
              <a:t>:</a:t>
            </a:r>
            <a:endParaRPr sz="1200">
              <a:latin typeface="Oswald"/>
              <a:ea typeface="Oswald"/>
              <a:cs typeface="Oswald"/>
              <a:sym typeface="Oswald"/>
            </a:endParaRPr>
          </a:p>
          <a:p>
            <a:pPr indent="0" lvl="0" marL="0" rtl="0" algn="l">
              <a:lnSpc>
                <a:spcPct val="100000"/>
              </a:lnSpc>
              <a:spcBef>
                <a:spcPts val="0"/>
              </a:spcBef>
              <a:spcAft>
                <a:spcPts val="0"/>
              </a:spcAft>
              <a:buClr>
                <a:schemeClr val="dk2"/>
              </a:buClr>
              <a:buSzPts val="1100"/>
              <a:buFont typeface="Arial"/>
              <a:buNone/>
            </a:pPr>
            <a:r>
              <a:rPr lang="en" sz="1100" u="sng">
                <a:solidFill>
                  <a:schemeClr val="hlink"/>
                </a:solidFill>
                <a:latin typeface="Arial"/>
                <a:ea typeface="Arial"/>
                <a:cs typeface="Arial"/>
                <a:sym typeface="Arial"/>
                <a:hlinkClick r:id="rId3"/>
              </a:rPr>
              <a:t>https://www.flawedfacedata.com/</a:t>
            </a:r>
            <a:endParaRPr/>
          </a:p>
          <a:p>
            <a:pPr indent="0" lvl="0" marL="0" rtl="0" algn="l">
              <a:lnSpc>
                <a:spcPct val="100000"/>
              </a:lnSpc>
              <a:spcBef>
                <a:spcPts val="0"/>
              </a:spcBef>
              <a:spcAft>
                <a:spcPts val="0"/>
              </a:spcAft>
              <a:buClr>
                <a:schemeClr val="dk2"/>
              </a:buClr>
              <a:buSzPts val="1100"/>
              <a:buFont typeface="Arial"/>
              <a:buNone/>
            </a:pPr>
            <a:r>
              <a:rPr lang="en" sz="1100" u="sng">
                <a:solidFill>
                  <a:schemeClr val="accent5"/>
                </a:solidFill>
                <a:latin typeface="Arial"/>
                <a:ea typeface="Arial"/>
                <a:cs typeface="Arial"/>
                <a:sym typeface="Arial"/>
                <a:hlinkClick r:id="rId4"/>
              </a:rPr>
              <a:t>https://www.nytimes.com/2019/04/14/technology/china-surveillance-artificial-intelligence-racial-profiling.html</a:t>
            </a:r>
            <a:endParaRPr/>
          </a:p>
          <a:p>
            <a:pPr indent="0" lvl="0" marL="0" rtl="0" algn="l">
              <a:lnSpc>
                <a:spcPct val="100000"/>
              </a:lnSpc>
              <a:spcBef>
                <a:spcPts val="0"/>
              </a:spcBef>
              <a:spcAft>
                <a:spcPts val="0"/>
              </a:spcAft>
              <a:buClr>
                <a:schemeClr val="dk2"/>
              </a:buClr>
              <a:buSzPts val="1100"/>
              <a:buFont typeface="Arial"/>
              <a:buNone/>
            </a:pPr>
            <a:r>
              <a:rPr lang="en" sz="1100" u="sng">
                <a:solidFill>
                  <a:schemeClr val="accent5"/>
                </a:solidFill>
                <a:latin typeface="Arial"/>
                <a:ea typeface="Arial"/>
                <a:cs typeface="Arial"/>
                <a:sym typeface="Arial"/>
                <a:hlinkClick r:id="rId5"/>
              </a:rPr>
              <a:t>https://www.cbp.gov/travel/biometrics</a:t>
            </a:r>
            <a:endParaRPr sz="1400"/>
          </a:p>
          <a:p>
            <a:pPr indent="0" lvl="0" marL="0" rtl="0" algn="l">
              <a:lnSpc>
                <a:spcPct val="100000"/>
              </a:lnSpc>
              <a:spcBef>
                <a:spcPts val="0"/>
              </a:spcBef>
              <a:spcAft>
                <a:spcPts val="0"/>
              </a:spcAft>
              <a:buNone/>
            </a:pPr>
            <a:r>
              <a:rPr lang="en" sz="1200">
                <a:latin typeface="Oswald"/>
                <a:ea typeface="Oswald"/>
                <a:cs typeface="Oswald"/>
                <a:sym typeface="Oswald"/>
              </a:rPr>
              <a:t>Rekognition's customers:</a:t>
            </a:r>
            <a:endParaRPr sz="1200">
              <a:latin typeface="Oswald"/>
              <a:ea typeface="Oswald"/>
              <a:cs typeface="Oswald"/>
              <a:sym typeface="Oswald"/>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6"/>
              </a:rPr>
              <a:t>https://aws.amazon.com/rekognition/customers/?linkCode=w61&amp;imprToken=sUDpp5QFyOHJZXsWbnae6A&amp;slotNum=4&amp;ascsubtag=046e23a86449978ffb4cdd5bc2b5519b36e3015c&amp;tag=jezebelamzn-20</a:t>
            </a:r>
            <a:endParaRPr/>
          </a:p>
          <a:p>
            <a:pPr indent="0" lvl="0" marL="0" rtl="0" algn="l">
              <a:lnSpc>
                <a:spcPct val="100000"/>
              </a:lnSpc>
              <a:spcBef>
                <a:spcPts val="0"/>
              </a:spcBef>
              <a:spcAft>
                <a:spcPts val="0"/>
              </a:spcAft>
              <a:buNone/>
            </a:pPr>
            <a:r>
              <a:rPr lang="en" sz="1200">
                <a:latin typeface="Oswald"/>
                <a:ea typeface="Oswald"/>
                <a:cs typeface="Oswald"/>
                <a:sym typeface="Oswald"/>
              </a:rPr>
              <a:t>Microsoft turned down FRS sales due to human rights concerns:</a:t>
            </a:r>
            <a:endParaRPr sz="1200">
              <a:latin typeface="Oswald"/>
              <a:ea typeface="Oswald"/>
              <a:cs typeface="Oswald"/>
              <a:sym typeface="Oswald"/>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7"/>
              </a:rPr>
              <a:t>https://www.reuters.com/article/us-microsoft-ai/microsoft-turned-down-facial-recognition-sales-on-human-rights-concerns-idUSKCN1RS2FV</a:t>
            </a:r>
            <a:endParaRPr/>
          </a:p>
          <a:p>
            <a:pPr indent="0" lvl="0" marL="0" rtl="0" algn="l">
              <a:lnSpc>
                <a:spcPct val="100000"/>
              </a:lnSpc>
              <a:spcBef>
                <a:spcPts val="0"/>
              </a:spcBef>
              <a:spcAft>
                <a:spcPts val="0"/>
              </a:spcAft>
              <a:buNone/>
            </a:pPr>
            <a:r>
              <a:rPr lang="en" sz="1200">
                <a:latin typeface="Oswald"/>
                <a:ea typeface="Oswald"/>
                <a:cs typeface="Oswald"/>
                <a:sym typeface="Oswald"/>
              </a:rPr>
              <a:t>Rekognition's failure to identify women of color:</a:t>
            </a:r>
            <a:endParaRPr sz="1200">
              <a:latin typeface="Oswald"/>
              <a:ea typeface="Oswald"/>
              <a:cs typeface="Oswald"/>
              <a:sym typeface="Oswald"/>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8"/>
              </a:rPr>
              <a:t>https://www.utoronto.ca/news/study-u-t-engineering-student-mit-takes-aim-biased-ai-facial-recognition-technology</a:t>
            </a:r>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9"/>
              </a:rPr>
              <a:t>https://www.aclunc.org/blog/amazon-teams-law-enforcement-deploy-dangerous-new-face-recognition-technology</a:t>
            </a:r>
            <a:endParaRPr/>
          </a:p>
          <a:p>
            <a:pPr indent="0" lvl="0" marL="0" rtl="0" algn="l">
              <a:lnSpc>
                <a:spcPct val="100000"/>
              </a:lnSpc>
              <a:spcBef>
                <a:spcPts val="0"/>
              </a:spcBef>
              <a:spcAft>
                <a:spcPts val="0"/>
              </a:spcAft>
              <a:buNone/>
            </a:pPr>
            <a:r>
              <a:rPr lang="en" sz="1200">
                <a:latin typeface="Oswald"/>
                <a:ea typeface="Oswald"/>
                <a:cs typeface="Oswald"/>
                <a:sym typeface="Oswald"/>
              </a:rPr>
              <a:t>LGBT stock photos:</a:t>
            </a:r>
            <a:endParaRPr sz="1200">
              <a:latin typeface="Oswald"/>
              <a:ea typeface="Oswald"/>
              <a:cs typeface="Oswald"/>
              <a:sym typeface="Oswald"/>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10"/>
              </a:rPr>
              <a:t>https://broadlygenderphotos.vice.com/</a:t>
            </a:r>
            <a:br>
              <a:rPr lang="en"/>
            </a:br>
            <a:r>
              <a:rPr lang="en" sz="1200">
                <a:latin typeface="Oswald"/>
                <a:ea typeface="Oswald"/>
                <a:cs typeface="Oswald"/>
                <a:sym typeface="Oswald"/>
              </a:rPr>
              <a:t>Rekognition's gender assignment software:</a:t>
            </a:r>
            <a:endParaRPr sz="1200">
              <a:latin typeface="Oswald"/>
              <a:ea typeface="Oswald"/>
              <a:cs typeface="Oswald"/>
              <a:sym typeface="Oswald"/>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11"/>
              </a:rPr>
              <a:t>https://docs.aws.amazon.com/rekognition/latest/dg/API_Gender.html?linkCode=w61&amp;imprToken=sUDpp5QFyOHJZXsWbnae6A&amp;slotNum=6</a:t>
            </a:r>
            <a:br>
              <a:rPr lang="en"/>
            </a:br>
            <a:r>
              <a:rPr lang="en" sz="1200">
                <a:latin typeface="Oswald"/>
                <a:ea typeface="Oswald"/>
                <a:cs typeface="Oswald"/>
                <a:sym typeface="Oswald"/>
              </a:rPr>
              <a:t>AGI effects on the LGBTQ+ population:</a:t>
            </a:r>
            <a:endParaRPr sz="1200">
              <a:latin typeface="Oswald"/>
              <a:ea typeface="Oswald"/>
              <a:cs typeface="Oswald"/>
              <a:sym typeface="Oswald"/>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12"/>
              </a:rPr>
              <a:t>http://newsroom.ucla.edu/stories/male-or-female</a:t>
            </a:r>
            <a:endParaRPr sz="1200">
              <a:latin typeface="Oswald"/>
              <a:ea typeface="Oswald"/>
              <a:cs typeface="Oswald"/>
              <a:sym typeface="Oswald"/>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13"/>
              </a:rPr>
              <a:t>https://jezebel.com/amazons-facial-analysis-program-is-building-a-dystopic-1835075450</a:t>
            </a:r>
            <a:endParaRPr sz="1200">
              <a:latin typeface="Oswald"/>
              <a:ea typeface="Oswald"/>
              <a:cs typeface="Oswald"/>
              <a:sym typeface="Oswald"/>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14"/>
              </a:rPr>
              <a:t>https://ironholds.org/resources/papers/agr_paper.pdf</a:t>
            </a:r>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15"/>
              </a:rPr>
              <a:t>https://reallifemag.com/counting-the-countless/</a:t>
            </a:r>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16"/>
              </a:rPr>
              <a:t>https://www.theverge.com/2017/8/22/16180080/transgender-youtubers-ai-facial-recognition-dataset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0"/>
          <p:cNvSpPr txBox="1"/>
          <p:nvPr>
            <p:ph type="title"/>
          </p:nvPr>
        </p:nvSpPr>
        <p:spPr>
          <a:xfrm>
            <a:off x="311700" y="2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Racial Bias in Criminal Justice</a:t>
            </a:r>
            <a:r>
              <a:rPr lang="en"/>
              <a:t>:</a:t>
            </a:r>
            <a:endParaRPr/>
          </a:p>
        </p:txBody>
      </p:sp>
      <p:sp>
        <p:nvSpPr>
          <p:cNvPr id="448" name="Google Shape;448;p70"/>
          <p:cNvSpPr txBox="1"/>
          <p:nvPr>
            <p:ph idx="1" type="body"/>
          </p:nvPr>
        </p:nvSpPr>
        <p:spPr>
          <a:xfrm>
            <a:off x="311700" y="904350"/>
            <a:ext cx="8520600" cy="4004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latin typeface="Oswald"/>
                <a:ea typeface="Oswald"/>
                <a:cs typeface="Oswald"/>
                <a:sym typeface="Oswald"/>
              </a:rPr>
              <a:t>Everything Cathy O'Neil</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3"/>
              </a:rPr>
              <a:t>https://weaponsofmathdestructionbook.com/</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4"/>
              </a:rPr>
              <a:t>https://blogs.scientificamerican.com/roots-of-unity/review-weapons-of-math-destruction/</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5"/>
              </a:rPr>
              <a:t>https://en.wikipedia.org/wiki/Weapons_of_Math_Destruction</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6"/>
              </a:rPr>
              <a:t>https://www.youtube.com/watch?v=_2u_eHHzRto</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7"/>
              </a:rPr>
              <a:t>https://www.youtube.com/watch?v=TQHs8SA1qp</a:t>
            </a:r>
            <a:r>
              <a:rPr lang="en" sz="1200" u="sng">
                <a:solidFill>
                  <a:schemeClr val="hlink"/>
                </a:solidFill>
                <a:latin typeface="Oswald"/>
                <a:ea typeface="Oswald"/>
                <a:cs typeface="Oswald"/>
                <a:sym typeface="Oswald"/>
                <a:hlinkClick r:id="rId8"/>
              </a:rPr>
              <a:t>k</a:t>
            </a:r>
            <a:endParaRPr sz="1200">
              <a:latin typeface="Oswald"/>
              <a:ea typeface="Oswald"/>
              <a:cs typeface="Oswald"/>
              <a:sym typeface="Oswald"/>
            </a:endParaRPr>
          </a:p>
          <a:p>
            <a:pPr indent="0" lvl="0" marL="0" rtl="0" algn="l">
              <a:lnSpc>
                <a:spcPct val="100000"/>
              </a:lnSpc>
              <a:spcBef>
                <a:spcPts val="0"/>
              </a:spcBef>
              <a:spcAft>
                <a:spcPts val="0"/>
              </a:spcAft>
              <a:buClr>
                <a:schemeClr val="dk2"/>
              </a:buClr>
              <a:buSzPts val="1100"/>
              <a:buFont typeface="Arial"/>
              <a:buNone/>
            </a:pPr>
            <a:r>
              <a:rPr lang="en" sz="1200">
                <a:latin typeface="Oswald"/>
                <a:ea typeface="Oswald"/>
                <a:cs typeface="Oswald"/>
                <a:sym typeface="Oswald"/>
              </a:rPr>
              <a:t>Facial Recognition Issues</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9"/>
              </a:rPr>
              <a:t>https://www.aclu.org/blog/privacy-technology/surveillance-technologies/amazons-face-recognition-falsely-matched-28</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10"/>
              </a:rPr>
              <a:t>https://slate.com/technology/2019/03/facial-recognition-nist-verification-testing-data-sets-children-immigrants-consent.html</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11"/>
              </a:rPr>
              <a:t>https://jezebel.com/amazons-facial-analysis-program-is-building-a-dystopic-1835075450</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12"/>
              </a:rPr>
              <a:t>https://www.washingtonpost.com/technology/2019/04/30/amazons-facial-recognition-technology-is-supercharging-local-police/?noredirect=on&amp;utm_term=.5822334cf717</a:t>
            </a:r>
            <a:endParaRPr sz="1200">
              <a:latin typeface="Oswald"/>
              <a:ea typeface="Oswald"/>
              <a:cs typeface="Oswald"/>
              <a:sym typeface="Oswald"/>
            </a:endParaRPr>
          </a:p>
          <a:p>
            <a:pPr indent="0" lvl="0" marL="0" rtl="0" algn="l">
              <a:lnSpc>
                <a:spcPct val="100000"/>
              </a:lnSpc>
              <a:spcBef>
                <a:spcPts val="0"/>
              </a:spcBef>
              <a:spcAft>
                <a:spcPts val="0"/>
              </a:spcAft>
              <a:buClr>
                <a:schemeClr val="dk2"/>
              </a:buClr>
              <a:buSzPts val="1100"/>
              <a:buFont typeface="Arial"/>
              <a:buNone/>
            </a:pPr>
            <a:r>
              <a:rPr lang="en" sz="1200">
                <a:latin typeface="Oswald"/>
                <a:ea typeface="Oswald"/>
                <a:cs typeface="Oswald"/>
                <a:sym typeface="Oswald"/>
              </a:rPr>
              <a:t>Algorithms in Sentencing Guidelines</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13"/>
              </a:rPr>
              <a:t>https://points.datasociety.net/systemic-algorithmic-harms-e00f99e72c42</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14"/>
              </a:rPr>
              <a:t>https://www.propublica.org/article/machine-bias-risk-assessments-in-criminal-sentencing</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15"/>
              </a:rPr>
              <a:t>https://www.nytimes.com/2017/10/26/opinion/algorithm-compas-sentencing-bias.html</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16"/>
              </a:rPr>
              <a:t>https://www.nytimes.com/2017/12/20/upshot/algorithms-bail-criminal-justice-system.html</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u="sng">
                <a:solidFill>
                  <a:schemeClr val="hlink"/>
                </a:solidFill>
                <a:latin typeface="Oswald"/>
                <a:ea typeface="Oswald"/>
                <a:cs typeface="Oswald"/>
                <a:sym typeface="Oswald"/>
                <a:hlinkClick r:id="rId17"/>
              </a:rPr>
              <a:t>https://muse.jhu.edu/article/645268/pdf</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a:latin typeface="Oswald"/>
                <a:ea typeface="Oswald"/>
                <a:cs typeface="Oswald"/>
                <a:sym typeface="Oswald"/>
              </a:rPr>
              <a:t>Making The Algorithms Better  </a:t>
            </a:r>
            <a:r>
              <a:rPr lang="en" sz="1200" u="sng">
                <a:solidFill>
                  <a:schemeClr val="hlink"/>
                </a:solidFill>
                <a:latin typeface="Oswald"/>
                <a:ea typeface="Oswald"/>
                <a:cs typeface="Oswald"/>
                <a:sym typeface="Oswald"/>
                <a:hlinkClick r:id="rId18"/>
              </a:rPr>
              <a:t>https://arxiv.org/pdf/1712.00193.pdf</a:t>
            </a:r>
            <a:endParaRPr sz="1200">
              <a:latin typeface="Oswald"/>
              <a:ea typeface="Oswald"/>
              <a:cs typeface="Oswald"/>
              <a:sym typeface="Oswald"/>
            </a:endParaRPr>
          </a:p>
          <a:p>
            <a:pPr indent="0" lvl="0" marL="0" rtl="0" algn="l">
              <a:lnSpc>
                <a:spcPct val="100000"/>
              </a:lnSpc>
              <a:spcBef>
                <a:spcPts val="0"/>
              </a:spcBef>
              <a:spcAft>
                <a:spcPts val="0"/>
              </a:spcAft>
              <a:buNone/>
            </a:pPr>
            <a:r>
              <a:rPr lang="en" sz="1200">
                <a:latin typeface="Oswald"/>
                <a:ea typeface="Oswald"/>
                <a:cs typeface="Oswald"/>
                <a:sym typeface="Oswald"/>
              </a:rPr>
              <a:t>Fairness, Accountability, and Transparency in Machine Learning  </a:t>
            </a:r>
            <a:r>
              <a:rPr lang="en" sz="1200" u="sng">
                <a:solidFill>
                  <a:schemeClr val="hlink"/>
                </a:solidFill>
                <a:latin typeface="Oswald"/>
                <a:ea typeface="Oswald"/>
                <a:cs typeface="Oswald"/>
                <a:sym typeface="Oswald"/>
                <a:hlinkClick r:id="rId19"/>
              </a:rPr>
              <a:t>https://www.fatml.org/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nvSpPr>
        <p:spPr>
          <a:xfrm>
            <a:off x="125700" y="178075"/>
            <a:ext cx="8883300" cy="48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highlight>
                  <a:schemeClr val="dk1"/>
                </a:highlight>
                <a:latin typeface="Oswald"/>
                <a:ea typeface="Oswald"/>
                <a:cs typeface="Oswald"/>
                <a:sym typeface="Oswald"/>
              </a:rPr>
              <a:t>But to what ends?</a:t>
            </a:r>
            <a:endParaRPr b="1" sz="4800">
              <a:highlight>
                <a:schemeClr val="dk1"/>
              </a:highlight>
              <a:latin typeface="Oswald"/>
              <a:ea typeface="Oswald"/>
              <a:cs typeface="Oswald"/>
              <a:sym typeface="Oswald"/>
            </a:endParaRPr>
          </a:p>
          <a:p>
            <a:pPr indent="0" lvl="0" marL="0" rtl="0" algn="l">
              <a:spcBef>
                <a:spcPts val="0"/>
              </a:spcBef>
              <a:spcAft>
                <a:spcPts val="0"/>
              </a:spcAft>
              <a:buNone/>
            </a:pPr>
            <a:r>
              <a:t/>
            </a:r>
            <a:endParaRPr sz="3600">
              <a:latin typeface="Playfair Display"/>
              <a:ea typeface="Playfair Display"/>
              <a:cs typeface="Playfair Display"/>
              <a:sym typeface="Playfair Display"/>
            </a:endParaRPr>
          </a:p>
          <a:p>
            <a:pPr indent="0" lvl="0" marL="0" rtl="0" algn="ctr">
              <a:spcBef>
                <a:spcPts val="0"/>
              </a:spcBef>
              <a:spcAft>
                <a:spcPts val="0"/>
              </a:spcAft>
              <a:buNone/>
            </a:pPr>
            <a:r>
              <a:t/>
            </a:r>
            <a:endParaRPr sz="3600">
              <a:latin typeface="Playfair Display"/>
              <a:ea typeface="Playfair Display"/>
              <a:cs typeface="Playfair Display"/>
              <a:sym typeface="Playfair Display"/>
            </a:endParaRPr>
          </a:p>
          <a:p>
            <a:pPr indent="0" lvl="0" marL="0" rtl="0" algn="ctr">
              <a:spcBef>
                <a:spcPts val="0"/>
              </a:spcBef>
              <a:spcAft>
                <a:spcPts val="0"/>
              </a:spcAft>
              <a:buNone/>
            </a:pPr>
            <a:r>
              <a:t/>
            </a:r>
            <a:endParaRPr sz="3600">
              <a:latin typeface="Playfair Display"/>
              <a:ea typeface="Playfair Display"/>
              <a:cs typeface="Playfair Display"/>
              <a:sym typeface="Playfair Display"/>
            </a:endParaRPr>
          </a:p>
          <a:p>
            <a:pPr indent="0" lvl="0" marL="0" rtl="0" algn="ctr">
              <a:spcBef>
                <a:spcPts val="0"/>
              </a:spcBef>
              <a:spcAft>
                <a:spcPts val="0"/>
              </a:spcAft>
              <a:buNone/>
            </a:pPr>
            <a:r>
              <a:rPr lang="en" sz="3600">
                <a:latin typeface="Playfair Display"/>
                <a:ea typeface="Playfair Display"/>
                <a:cs typeface="Playfair Display"/>
                <a:sym typeface="Playfair Display"/>
              </a:rPr>
              <a:t>“There’s no silver bullet” - Fred Brooks</a:t>
            </a:r>
            <a:endParaRPr sz="3600">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Gender Bias in Natural Language Processing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Becoming Increasingly Dependent on NLP</a:t>
            </a:r>
            <a:endParaRPr/>
          </a:p>
        </p:txBody>
      </p:sp>
      <p:pic>
        <p:nvPicPr>
          <p:cNvPr id="99" name="Google Shape;99;p20"/>
          <p:cNvPicPr preferRelativeResize="0"/>
          <p:nvPr/>
        </p:nvPicPr>
        <p:blipFill>
          <a:blip r:embed="rId3">
            <a:alphaModFix/>
          </a:blip>
          <a:stretch>
            <a:fillRect/>
          </a:stretch>
        </p:blipFill>
        <p:spPr>
          <a:xfrm>
            <a:off x="311700" y="1204625"/>
            <a:ext cx="8497348" cy="393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word embeddings?</a:t>
            </a:r>
            <a:endParaRPr/>
          </a:p>
        </p:txBody>
      </p:sp>
      <p:pic>
        <p:nvPicPr>
          <p:cNvPr id="105" name="Google Shape;105;p21"/>
          <p:cNvPicPr preferRelativeResize="0"/>
          <p:nvPr/>
        </p:nvPicPr>
        <p:blipFill>
          <a:blip r:embed="rId3">
            <a:alphaModFix/>
          </a:blip>
          <a:stretch>
            <a:fillRect/>
          </a:stretch>
        </p:blipFill>
        <p:spPr>
          <a:xfrm>
            <a:off x="426875" y="1158625"/>
            <a:ext cx="4930290" cy="3820975"/>
          </a:xfrm>
          <a:prstGeom prst="rect">
            <a:avLst/>
          </a:prstGeom>
          <a:noFill/>
          <a:ln>
            <a:noFill/>
          </a:ln>
        </p:spPr>
      </p:pic>
      <p:sp>
        <p:nvSpPr>
          <p:cNvPr id="106" name="Google Shape;106;p21"/>
          <p:cNvSpPr txBox="1"/>
          <p:nvPr/>
        </p:nvSpPr>
        <p:spPr>
          <a:xfrm>
            <a:off x="5419650" y="1606013"/>
            <a:ext cx="3244800" cy="2926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Playfair Display"/>
              <a:buChar char="●"/>
            </a:pPr>
            <a:r>
              <a:rPr lang="en">
                <a:solidFill>
                  <a:schemeClr val="dk2"/>
                </a:solidFill>
                <a:latin typeface="Playfair Display"/>
                <a:ea typeface="Playfair Display"/>
                <a:cs typeface="Playfair Display"/>
                <a:sym typeface="Playfair Display"/>
              </a:rPr>
              <a:t>Embeddings map semantic meaning to geometric space</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latin typeface="Playfair Display"/>
                <a:ea typeface="Playfair Display"/>
                <a:cs typeface="Playfair Display"/>
                <a:sym typeface="Playfair Display"/>
              </a:rPr>
              <a:t>Words that are semantically related should be closer together</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Font typeface="Playfair Display"/>
              <a:buChar char="●"/>
            </a:pPr>
            <a:r>
              <a:rPr lang="en">
                <a:solidFill>
                  <a:schemeClr val="dk2"/>
                </a:solidFill>
                <a:highlight>
                  <a:srgbClr val="FFFFFF"/>
                </a:highlight>
                <a:latin typeface="Playfair Display"/>
                <a:ea typeface="Playfair Display"/>
                <a:cs typeface="Playfair Display"/>
                <a:sym typeface="Playfair Display"/>
              </a:rPr>
              <a:t>The study used w2vNEWS, which is a popular, publicly-available embedding that was trained </a:t>
            </a:r>
            <a:r>
              <a:rPr lang="en">
                <a:solidFill>
                  <a:schemeClr val="dk2"/>
                </a:solidFill>
                <a:latin typeface="Playfair Display"/>
                <a:ea typeface="Playfair Display"/>
                <a:cs typeface="Playfair Display"/>
                <a:sym typeface="Playfair Display"/>
              </a:rPr>
              <a:t>on a corpus of Google News texts consisting of 3 million English words.</a:t>
            </a:r>
            <a:endParaRPr>
              <a:solidFill>
                <a:schemeClr val="dk2"/>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